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2.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8"/>
  </p:notesMasterIdLst>
  <p:handoutMasterIdLst>
    <p:handoutMasterId r:id="rId79"/>
  </p:handoutMasterIdLst>
  <p:sldIdLst>
    <p:sldId id="668" r:id="rId6"/>
    <p:sldId id="874" r:id="rId7"/>
    <p:sldId id="799" r:id="rId8"/>
    <p:sldId id="878" r:id="rId9"/>
    <p:sldId id="879" r:id="rId10"/>
    <p:sldId id="876" r:id="rId11"/>
    <p:sldId id="805" r:id="rId12"/>
    <p:sldId id="806" r:id="rId13"/>
    <p:sldId id="807" r:id="rId14"/>
    <p:sldId id="880" r:id="rId15"/>
    <p:sldId id="808" r:id="rId16"/>
    <p:sldId id="809" r:id="rId17"/>
    <p:sldId id="810" r:id="rId18"/>
    <p:sldId id="811" r:id="rId19"/>
    <p:sldId id="812" r:id="rId20"/>
    <p:sldId id="813" r:id="rId21"/>
    <p:sldId id="814" r:id="rId22"/>
    <p:sldId id="815" r:id="rId23"/>
    <p:sldId id="816" r:id="rId24"/>
    <p:sldId id="817" r:id="rId25"/>
    <p:sldId id="818" r:id="rId26"/>
    <p:sldId id="819" r:id="rId27"/>
    <p:sldId id="820" r:id="rId28"/>
    <p:sldId id="821" r:id="rId29"/>
    <p:sldId id="822" r:id="rId30"/>
    <p:sldId id="823" r:id="rId31"/>
    <p:sldId id="824" r:id="rId32"/>
    <p:sldId id="825" r:id="rId33"/>
    <p:sldId id="826" r:id="rId34"/>
    <p:sldId id="827" r:id="rId35"/>
    <p:sldId id="828" r:id="rId36"/>
    <p:sldId id="829" r:id="rId37"/>
    <p:sldId id="830" r:id="rId38"/>
    <p:sldId id="831" r:id="rId39"/>
    <p:sldId id="832" r:id="rId40"/>
    <p:sldId id="834" r:id="rId41"/>
    <p:sldId id="835" r:id="rId42"/>
    <p:sldId id="837" r:id="rId43"/>
    <p:sldId id="838" r:id="rId44"/>
    <p:sldId id="839" r:id="rId45"/>
    <p:sldId id="840" r:id="rId46"/>
    <p:sldId id="841" r:id="rId47"/>
    <p:sldId id="842" r:id="rId48"/>
    <p:sldId id="843" r:id="rId49"/>
    <p:sldId id="844" r:id="rId50"/>
    <p:sldId id="845" r:id="rId51"/>
    <p:sldId id="846" r:id="rId52"/>
    <p:sldId id="847" r:id="rId53"/>
    <p:sldId id="848" r:id="rId54"/>
    <p:sldId id="849" r:id="rId55"/>
    <p:sldId id="850" r:id="rId56"/>
    <p:sldId id="877" r:id="rId57"/>
    <p:sldId id="853" r:id="rId58"/>
    <p:sldId id="854" r:id="rId59"/>
    <p:sldId id="855" r:id="rId60"/>
    <p:sldId id="856" r:id="rId61"/>
    <p:sldId id="857" r:id="rId62"/>
    <p:sldId id="858" r:id="rId63"/>
    <p:sldId id="859" r:id="rId64"/>
    <p:sldId id="860" r:id="rId65"/>
    <p:sldId id="861" r:id="rId66"/>
    <p:sldId id="862" r:id="rId67"/>
    <p:sldId id="863" r:id="rId68"/>
    <p:sldId id="864" r:id="rId69"/>
    <p:sldId id="865" r:id="rId70"/>
    <p:sldId id="866" r:id="rId71"/>
    <p:sldId id="868" r:id="rId72"/>
    <p:sldId id="869" r:id="rId73"/>
    <p:sldId id="871" r:id="rId74"/>
    <p:sldId id="872" r:id="rId75"/>
    <p:sldId id="873" r:id="rId76"/>
    <p:sldId id="672" r:id="rId7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874"/>
            <p14:sldId id="799"/>
            <p14:sldId id="878"/>
            <p14:sldId id="879"/>
            <p14:sldId id="876"/>
            <p14:sldId id="805"/>
            <p14:sldId id="806"/>
            <p14:sldId id="807"/>
            <p14:sldId id="880"/>
            <p14:sldId id="808"/>
            <p14:sldId id="809"/>
            <p14:sldId id="810"/>
            <p14:sldId id="811"/>
            <p14:sldId id="812"/>
            <p14:sldId id="813"/>
            <p14:sldId id="814"/>
            <p14:sldId id="815"/>
            <p14:sldId id="816"/>
            <p14:sldId id="817"/>
            <p14:sldId id="818"/>
            <p14:sldId id="819"/>
            <p14:sldId id="820"/>
            <p14:sldId id="821"/>
            <p14:sldId id="822"/>
            <p14:sldId id="823"/>
            <p14:sldId id="824"/>
            <p14:sldId id="825"/>
            <p14:sldId id="826"/>
            <p14:sldId id="827"/>
            <p14:sldId id="828"/>
            <p14:sldId id="829"/>
            <p14:sldId id="830"/>
            <p14:sldId id="831"/>
            <p14:sldId id="832"/>
            <p14:sldId id="834"/>
            <p14:sldId id="835"/>
            <p14:sldId id="837"/>
            <p14:sldId id="838"/>
            <p14:sldId id="839"/>
            <p14:sldId id="840"/>
            <p14:sldId id="841"/>
            <p14:sldId id="842"/>
            <p14:sldId id="843"/>
            <p14:sldId id="844"/>
            <p14:sldId id="845"/>
            <p14:sldId id="846"/>
            <p14:sldId id="847"/>
            <p14:sldId id="848"/>
            <p14:sldId id="849"/>
            <p14:sldId id="850"/>
            <p14:sldId id="877"/>
            <p14:sldId id="853"/>
            <p14:sldId id="854"/>
            <p14:sldId id="855"/>
            <p14:sldId id="856"/>
            <p14:sldId id="857"/>
            <p14:sldId id="858"/>
            <p14:sldId id="859"/>
            <p14:sldId id="860"/>
            <p14:sldId id="861"/>
            <p14:sldId id="862"/>
            <p14:sldId id="863"/>
            <p14:sldId id="864"/>
            <p14:sldId id="865"/>
            <p14:sldId id="866"/>
            <p14:sldId id="868"/>
            <p14:sldId id="869"/>
            <p14:sldId id="871"/>
            <p14:sldId id="872"/>
            <p14:sldId id="873"/>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33" autoAdjust="0"/>
    <p:restoredTop sz="72268" autoAdjust="0"/>
  </p:normalViewPr>
  <p:slideViewPr>
    <p:cSldViewPr snapToGrid="0">
      <p:cViewPr varScale="1">
        <p:scale>
          <a:sx n="61" d="100"/>
          <a:sy n="61" d="100"/>
        </p:scale>
        <p:origin x="-848" y="-1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printerSettings" Target="printerSettings/printerSettings1.bin"/><Relationship Id="rId81" Type="http://schemas.openxmlformats.org/officeDocument/2006/relationships/presProps" Target="presProps.xml"/><Relationship Id="rId82" Type="http://schemas.openxmlformats.org/officeDocument/2006/relationships/viewProps" Target="viewProps.xml"/><Relationship Id="rId83" Type="http://schemas.openxmlformats.org/officeDocument/2006/relationships/theme" Target="theme/theme1.xml"/><Relationship Id="rId84"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notesMaster" Target="notesMasters/notesMaster1.xml"/><Relationship Id="rId79" Type="http://schemas.openxmlformats.org/officeDocument/2006/relationships/handoutMaster" Target="handoutMasters/handoutMaster1.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162AAFB1-6E58-4DFA-A1C7-583F3080367E}"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A3E433D3-8144-4EDF-BC20-69863979C258}" type="presOf" srcId="{840EF2FF-9D50-4647-9914-74D089286C46}" destId="{84E372B1-C2D4-044D-8D9B-03BAA0D0E7CB}" srcOrd="0" destOrd="0" presId="urn:microsoft.com/office/officeart/2005/8/layout/hProcess9"/>
    <dgm:cxn modelId="{7A497E7C-3D5D-4A89-AFF6-C4BBD825A450}"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B1764002-A982-4E20-B951-450EA85054C8}" type="presOf" srcId="{8C044235-ED0A-8542-BFA3-BBFC322E5065}" destId="{DD25A9C6-73C5-034C-9141-067075B117D8}" srcOrd="0" destOrd="0" presId="urn:microsoft.com/office/officeart/2005/8/layout/hProcess9"/>
    <dgm:cxn modelId="{B4D3A95E-9E0F-490A-ABB3-C90B8CBA9879}" type="presParOf" srcId="{6D04906C-8FA3-044F-A9CA-DE594BFC6B62}" destId="{2E8A1CBE-0266-EA4C-B578-7F204E55EDE3}" srcOrd="0" destOrd="0" presId="urn:microsoft.com/office/officeart/2005/8/layout/hProcess9"/>
    <dgm:cxn modelId="{EDD268E3-698F-415C-B1A3-FD2B38DDF749}" type="presParOf" srcId="{6D04906C-8FA3-044F-A9CA-DE594BFC6B62}" destId="{F640416A-2778-4645-B00B-7C0C68CF0417}" srcOrd="1" destOrd="0" presId="urn:microsoft.com/office/officeart/2005/8/layout/hProcess9"/>
    <dgm:cxn modelId="{0521EEEC-803B-4E57-8F27-01BF63CDA93A}" type="presParOf" srcId="{F640416A-2778-4645-B00B-7C0C68CF0417}" destId="{45CD59F2-8ABB-5247-A051-AB4167B88F7D}" srcOrd="0" destOrd="0" presId="urn:microsoft.com/office/officeart/2005/8/layout/hProcess9"/>
    <dgm:cxn modelId="{539EC3B5-6377-49FB-B54F-7BA73FD99A25}" type="presParOf" srcId="{F640416A-2778-4645-B00B-7C0C68CF0417}" destId="{BED00208-39D8-1A4E-9C2D-2D05B79860D1}" srcOrd="1" destOrd="0" presId="urn:microsoft.com/office/officeart/2005/8/layout/hProcess9"/>
    <dgm:cxn modelId="{6ECCCC8E-4570-4EAD-BEC1-1C6022881106}" type="presParOf" srcId="{F640416A-2778-4645-B00B-7C0C68CF0417}" destId="{DD25A9C6-73C5-034C-9141-067075B117D8}" srcOrd="2" destOrd="0" presId="urn:microsoft.com/office/officeart/2005/8/layout/hProcess9"/>
    <dgm:cxn modelId="{22DABB4F-2E57-41C2-816A-510A72743A45}" type="presParOf" srcId="{F640416A-2778-4645-B00B-7C0C68CF0417}" destId="{EFC0612A-059E-1648-A19F-CB6A9F29A6D5}" srcOrd="3" destOrd="0" presId="urn:microsoft.com/office/officeart/2005/8/layout/hProcess9"/>
    <dgm:cxn modelId="{43233E46-21F6-49DB-A71E-DF84FBA25DD0}"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FB0966A1-B480-4ADB-B35B-65FAD3612797}" type="presOf" srcId="{840EF2FF-9D50-4647-9914-74D089286C46}" destId="{84E372B1-C2D4-044D-8D9B-03BAA0D0E7CB}" srcOrd="0" destOrd="0" presId="urn:microsoft.com/office/officeart/2005/8/layout/hProcess9"/>
    <dgm:cxn modelId="{71770AC7-3B9C-4F94-9D8E-ADE7F11EAC4D}" type="presOf" srcId="{16DDB171-5BFA-EB42-9166-37F5D48635B2}" destId="{45CD59F2-8ABB-5247-A051-AB4167B88F7D}" srcOrd="0" destOrd="0" presId="urn:microsoft.com/office/officeart/2005/8/layout/hProcess9"/>
    <dgm:cxn modelId="{DAF465AC-5761-4A30-93EB-AD4A468DF88A}"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038CE4FB-1C51-3043-A865-73036CD17DAF}" srcId="{BAD13A25-6A2D-CE4D-BBDF-9DF322328A0B}" destId="{8C044235-ED0A-8542-BFA3-BBFC322E5065}" srcOrd="1" destOrd="0" parTransId="{4F95847F-34CA-4D44-84E2-1B087FAFD286}" sibTransId="{05A2D59C-2686-254F-AC9F-77B373CFFA0D}"/>
    <dgm:cxn modelId="{EB34BF44-31B9-438B-8389-09406E6A67F6}"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883B1EF-017A-4733-BAA6-68EE6CF91C45}" type="presParOf" srcId="{6D04906C-8FA3-044F-A9CA-DE594BFC6B62}" destId="{2E8A1CBE-0266-EA4C-B578-7F204E55EDE3}" srcOrd="0" destOrd="0" presId="urn:microsoft.com/office/officeart/2005/8/layout/hProcess9"/>
    <dgm:cxn modelId="{B37066FA-E6CE-4749-986F-3C1A6629B09E}" type="presParOf" srcId="{6D04906C-8FA3-044F-A9CA-DE594BFC6B62}" destId="{F640416A-2778-4645-B00B-7C0C68CF0417}" srcOrd="1" destOrd="0" presId="urn:microsoft.com/office/officeart/2005/8/layout/hProcess9"/>
    <dgm:cxn modelId="{DAAC4A5A-A46A-43E8-B19C-660BAD4DB7C6}" type="presParOf" srcId="{F640416A-2778-4645-B00B-7C0C68CF0417}" destId="{45CD59F2-8ABB-5247-A051-AB4167B88F7D}" srcOrd="0" destOrd="0" presId="urn:microsoft.com/office/officeart/2005/8/layout/hProcess9"/>
    <dgm:cxn modelId="{668598AA-B16B-41D8-9E08-094F3E54ECD6}" type="presParOf" srcId="{F640416A-2778-4645-B00B-7C0C68CF0417}" destId="{BED00208-39D8-1A4E-9C2D-2D05B79860D1}" srcOrd="1" destOrd="0" presId="urn:microsoft.com/office/officeart/2005/8/layout/hProcess9"/>
    <dgm:cxn modelId="{739701CC-0823-4056-8AAE-696A40AB1527}" type="presParOf" srcId="{F640416A-2778-4645-B00B-7C0C68CF0417}" destId="{DD25A9C6-73C5-034C-9141-067075B117D8}" srcOrd="2" destOrd="0" presId="urn:microsoft.com/office/officeart/2005/8/layout/hProcess9"/>
    <dgm:cxn modelId="{EADE65A5-31D9-4EC8-AD70-BDD4D9A5D01F}" type="presParOf" srcId="{F640416A-2778-4645-B00B-7C0C68CF0417}" destId="{EFC0612A-059E-1648-A19F-CB6A9F29A6D5}" srcOrd="3" destOrd="0" presId="urn:microsoft.com/office/officeart/2005/8/layout/hProcess9"/>
    <dgm:cxn modelId="{02C759AC-591C-4867-A79F-91AA31D6D42D}"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5D9854B7-0BF6-485B-8B4C-D06BFC5C799D}" type="presOf" srcId="{8C044235-ED0A-8542-BFA3-BBFC322E5065}" destId="{DD25A9C6-73C5-034C-9141-067075B117D8}"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721B8E32-286B-42B5-BBAA-95402EE4F9FE}" type="presOf" srcId="{840EF2FF-9D50-4647-9914-74D089286C46}" destId="{84E372B1-C2D4-044D-8D9B-03BAA0D0E7CB}" srcOrd="0" destOrd="0" presId="urn:microsoft.com/office/officeart/2005/8/layout/hProcess9"/>
    <dgm:cxn modelId="{F91DB7CB-98C1-421D-AEE2-7B4B803FEE07}"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FDFB24C3-E1D5-4C59-92FC-14BB484D61B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69F1D457-342B-4954-9B02-19D813C85C9F}" type="presParOf" srcId="{6D04906C-8FA3-044F-A9CA-DE594BFC6B62}" destId="{2E8A1CBE-0266-EA4C-B578-7F204E55EDE3}" srcOrd="0" destOrd="0" presId="urn:microsoft.com/office/officeart/2005/8/layout/hProcess9"/>
    <dgm:cxn modelId="{E0618928-2213-482D-83FF-44860B3E6FF5}" type="presParOf" srcId="{6D04906C-8FA3-044F-A9CA-DE594BFC6B62}" destId="{F640416A-2778-4645-B00B-7C0C68CF0417}" srcOrd="1" destOrd="0" presId="urn:microsoft.com/office/officeart/2005/8/layout/hProcess9"/>
    <dgm:cxn modelId="{87E27FCF-9760-40A2-8EEA-FBFC2B07C263}" type="presParOf" srcId="{F640416A-2778-4645-B00B-7C0C68CF0417}" destId="{45CD59F2-8ABB-5247-A051-AB4167B88F7D}" srcOrd="0" destOrd="0" presId="urn:microsoft.com/office/officeart/2005/8/layout/hProcess9"/>
    <dgm:cxn modelId="{194E54E3-72E4-4AC2-A561-676AF89195D2}" type="presParOf" srcId="{F640416A-2778-4645-B00B-7C0C68CF0417}" destId="{BED00208-39D8-1A4E-9C2D-2D05B79860D1}" srcOrd="1" destOrd="0" presId="urn:microsoft.com/office/officeart/2005/8/layout/hProcess9"/>
    <dgm:cxn modelId="{24F10BB7-B556-49A0-82D2-BBE57842E4BD}" type="presParOf" srcId="{F640416A-2778-4645-B00B-7C0C68CF0417}" destId="{DD25A9C6-73C5-034C-9141-067075B117D8}" srcOrd="2" destOrd="0" presId="urn:microsoft.com/office/officeart/2005/8/layout/hProcess9"/>
    <dgm:cxn modelId="{B79DA71B-A43E-44AF-93AA-E39EBE91D8BC}" type="presParOf" srcId="{F640416A-2778-4645-B00B-7C0C68CF0417}" destId="{EFC0612A-059E-1648-A19F-CB6A9F29A6D5}" srcOrd="3" destOrd="0" presId="urn:microsoft.com/office/officeart/2005/8/layout/hProcess9"/>
    <dgm:cxn modelId="{ECEB35B3-533E-451C-931F-C725AF34B0D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7D68DB37-7540-4B56-8456-66CFCD68209B}" type="presOf" srcId="{16DDB171-5BFA-EB42-9166-37F5D48635B2}" destId="{45CD59F2-8ABB-5247-A051-AB4167B88F7D}" srcOrd="0" destOrd="0" presId="urn:microsoft.com/office/officeart/2005/8/layout/hProcess9"/>
    <dgm:cxn modelId="{038CE4FB-1C51-3043-A865-73036CD17DAF}" srcId="{BAD13A25-6A2D-CE4D-BBDF-9DF322328A0B}" destId="{8C044235-ED0A-8542-BFA3-BBFC322E5065}" srcOrd="1" destOrd="0" parTransId="{4F95847F-34CA-4D44-84E2-1B087FAFD286}" sibTransId="{05A2D59C-2686-254F-AC9F-77B373CFFA0D}"/>
    <dgm:cxn modelId="{23586DEA-B1F0-450A-B0BB-8274BF999E19}"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6B11DD09-2B4E-4E62-9519-62E404E95347}"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F85E1D5-FD95-437B-8BA8-B5FCF2D2893C}" type="presOf" srcId="{8C044235-ED0A-8542-BFA3-BBFC322E5065}" destId="{DD25A9C6-73C5-034C-9141-067075B117D8}" srcOrd="0" destOrd="0" presId="urn:microsoft.com/office/officeart/2005/8/layout/hProcess9"/>
    <dgm:cxn modelId="{0507F714-7CEE-49FC-9C99-A62AE3801579}" type="presParOf" srcId="{6D04906C-8FA3-044F-A9CA-DE594BFC6B62}" destId="{2E8A1CBE-0266-EA4C-B578-7F204E55EDE3}" srcOrd="0" destOrd="0" presId="urn:microsoft.com/office/officeart/2005/8/layout/hProcess9"/>
    <dgm:cxn modelId="{987CD8FF-F34F-40C6-BEB2-4093BD4529AA}" type="presParOf" srcId="{6D04906C-8FA3-044F-A9CA-DE594BFC6B62}" destId="{F640416A-2778-4645-B00B-7C0C68CF0417}" srcOrd="1" destOrd="0" presId="urn:microsoft.com/office/officeart/2005/8/layout/hProcess9"/>
    <dgm:cxn modelId="{048ED6CE-324D-4A1A-86B3-5B1402C94BC8}" type="presParOf" srcId="{F640416A-2778-4645-B00B-7C0C68CF0417}" destId="{45CD59F2-8ABB-5247-A051-AB4167B88F7D}" srcOrd="0" destOrd="0" presId="urn:microsoft.com/office/officeart/2005/8/layout/hProcess9"/>
    <dgm:cxn modelId="{13FD0FD8-EAD7-42CE-8266-48D9DDF31A7D}" type="presParOf" srcId="{F640416A-2778-4645-B00B-7C0C68CF0417}" destId="{BED00208-39D8-1A4E-9C2D-2D05B79860D1}" srcOrd="1" destOrd="0" presId="urn:microsoft.com/office/officeart/2005/8/layout/hProcess9"/>
    <dgm:cxn modelId="{25357225-437C-4AC9-977B-A473A6518AE8}" type="presParOf" srcId="{F640416A-2778-4645-B00B-7C0C68CF0417}" destId="{DD25A9C6-73C5-034C-9141-067075B117D8}" srcOrd="2" destOrd="0" presId="urn:microsoft.com/office/officeart/2005/8/layout/hProcess9"/>
    <dgm:cxn modelId="{15A801F8-6502-492D-A5A8-A2954254D884}" type="presParOf" srcId="{F640416A-2778-4645-B00B-7C0C68CF0417}" destId="{EFC0612A-059E-1648-A19F-CB6A9F29A6D5}" srcOrd="3" destOrd="0" presId="urn:microsoft.com/office/officeart/2005/8/layout/hProcess9"/>
    <dgm:cxn modelId="{2D6229AF-DE5D-4691-BC31-FAADF13D4101}"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converge</a:t>
          </a:r>
          <a:endParaRPr lang="en-US" dirty="0">
            <a:latin typeface="Inconsolata"/>
            <a:cs typeface="Inconsolata"/>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a:t>
          </a:r>
          <a:r>
            <a:rPr lang="en-US" dirty="0" smtClean="0"/>
            <a:t>  </a:t>
          </a:r>
          <a:r>
            <a:rPr lang="en-US" dirty="0" smtClean="0">
              <a:latin typeface="Inconsolata"/>
              <a:cs typeface="Inconsolata"/>
            </a:rPr>
            <a:t>verify</a:t>
          </a:r>
          <a:endParaRPr lang="en-US" dirty="0">
            <a:latin typeface="Inconsolata"/>
            <a:cs typeface="Inconsolata"/>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Inconsolata"/>
              <a:cs typeface="Inconsolata"/>
            </a:rPr>
            <a:t>kitchen destroy</a:t>
          </a:r>
          <a:endParaRPr lang="en-US" dirty="0">
            <a:latin typeface="Inconsolata"/>
            <a:cs typeface="Inconsolata"/>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Inconsolata"/>
              <a:cs typeface="Inconsolata"/>
            </a:rPr>
            <a:t>kitchen create</a:t>
          </a:r>
          <a:endParaRPr lang="en-US" dirty="0">
            <a:latin typeface="Inconsolata"/>
            <a:cs typeface="Inconsolata"/>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2" destOrd="0" parTransId="{4F95847F-34CA-4D44-84E2-1B087FAFD286}" sibTransId="{05A2D59C-2686-254F-AC9F-77B373CFFA0D}"/>
    <dgm:cxn modelId="{E08297FE-8BC0-49C7-B071-01A9F8EA0759}"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5F0CA2A0-CB50-4ED0-B0BA-164138DCCBCF}" type="presOf" srcId="{8C044235-ED0A-8542-BFA3-BBFC322E5065}" destId="{DD25A9C6-73C5-034C-9141-067075B117D8}" srcOrd="0" destOrd="0" presId="urn:microsoft.com/office/officeart/2005/8/layout/hProcess9"/>
    <dgm:cxn modelId="{C2EA00CF-614D-4374-865F-17D2DC21426C}" type="presOf" srcId="{16DDB171-5BFA-EB42-9166-37F5D48635B2}" destId="{45CD59F2-8ABB-5247-A051-AB4167B88F7D}" srcOrd="0" destOrd="0" presId="urn:microsoft.com/office/officeart/2005/8/layout/hProcess9"/>
    <dgm:cxn modelId="{B5A7B19D-6256-4C18-83E9-E2908DD4FB23}" type="presOf" srcId="{BAD13A25-6A2D-CE4D-BBDF-9DF322328A0B}" destId="{6D04906C-8FA3-044F-A9CA-DE594BFC6B62}" srcOrd="0" destOrd="0" presId="urn:microsoft.com/office/officeart/2005/8/layout/hProcess9"/>
    <dgm:cxn modelId="{9E2B356F-7B64-4B2A-9ED7-3FF017A992E3}" type="presOf" srcId="{A6255F46-E33C-0D48-AC58-D7B360BDCDA3}" destId="{C9EA1690-CD96-B84C-B458-F944C9D4D943}" srcOrd="0" destOrd="0" presId="urn:microsoft.com/office/officeart/2005/8/layout/hProcess9"/>
    <dgm:cxn modelId="{E6D8CCCD-113D-4F12-A241-71622F8BCB70}" type="presOf" srcId="{3CA48109-FA20-5549-B15A-377BADE89DAB}" destId="{A8E927B3-6773-FD4B-9A48-2F817CC9A0C3}"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514F1FB5-04ED-0847-A669-C6966B55EAA0}" srcId="{BAD13A25-6A2D-CE4D-BBDF-9DF322328A0B}" destId="{A6255F46-E33C-0D48-AC58-D7B360BDCDA3}" srcOrd="1" destOrd="0" parTransId="{1AA1851F-5BCC-AA45-901E-7D573E7A8398}" sibTransId="{55C08551-3926-7043-8953-EE006AE10C20}"/>
    <dgm:cxn modelId="{9A8AD613-B87B-F749-A27A-C3B4F65DD6DC}" srcId="{BAD13A25-6A2D-CE4D-BBDF-9DF322328A0B}" destId="{3CA48109-FA20-5549-B15A-377BADE89DAB}" srcOrd="4" destOrd="0" parTransId="{C1219510-CC27-EB47-9FE8-3EEC7F9FF617}" sibTransId="{B2C09679-8501-3F41-B005-C07E164C1412}"/>
    <dgm:cxn modelId="{876F48AA-E2D7-4817-B75A-E3F957F14C3D}" type="presParOf" srcId="{6D04906C-8FA3-044F-A9CA-DE594BFC6B62}" destId="{2E8A1CBE-0266-EA4C-B578-7F204E55EDE3}" srcOrd="0" destOrd="0" presId="urn:microsoft.com/office/officeart/2005/8/layout/hProcess9"/>
    <dgm:cxn modelId="{71107A14-7B82-4CDC-BC09-4772FA3C55F4}" type="presParOf" srcId="{6D04906C-8FA3-044F-A9CA-DE594BFC6B62}" destId="{F640416A-2778-4645-B00B-7C0C68CF0417}" srcOrd="1" destOrd="0" presId="urn:microsoft.com/office/officeart/2005/8/layout/hProcess9"/>
    <dgm:cxn modelId="{684ED4B4-F989-4604-B5E1-709630D9682A}" type="presParOf" srcId="{F640416A-2778-4645-B00B-7C0C68CF0417}" destId="{45CD59F2-8ABB-5247-A051-AB4167B88F7D}" srcOrd="0" destOrd="0" presId="urn:microsoft.com/office/officeart/2005/8/layout/hProcess9"/>
    <dgm:cxn modelId="{49A59064-A1AD-4782-A298-D6EF1D58FC08}" type="presParOf" srcId="{F640416A-2778-4645-B00B-7C0C68CF0417}" destId="{BED00208-39D8-1A4E-9C2D-2D05B79860D1}" srcOrd="1" destOrd="0" presId="urn:microsoft.com/office/officeart/2005/8/layout/hProcess9"/>
    <dgm:cxn modelId="{10B001E7-7639-40F4-B612-7C5119930B81}" type="presParOf" srcId="{F640416A-2778-4645-B00B-7C0C68CF0417}" destId="{C9EA1690-CD96-B84C-B458-F944C9D4D943}" srcOrd="2" destOrd="0" presId="urn:microsoft.com/office/officeart/2005/8/layout/hProcess9"/>
    <dgm:cxn modelId="{1812F88D-1617-4585-8AA5-6F34B120906C}" type="presParOf" srcId="{F640416A-2778-4645-B00B-7C0C68CF0417}" destId="{E8222F88-CA9D-BA4F-9DBC-893D45FFE387}" srcOrd="3" destOrd="0" presId="urn:microsoft.com/office/officeart/2005/8/layout/hProcess9"/>
    <dgm:cxn modelId="{249F9B07-D295-4E68-9134-CE576CDF9F0B}" type="presParOf" srcId="{F640416A-2778-4645-B00B-7C0C68CF0417}" destId="{DD25A9C6-73C5-034C-9141-067075B117D8}" srcOrd="4" destOrd="0" presId="urn:microsoft.com/office/officeart/2005/8/layout/hProcess9"/>
    <dgm:cxn modelId="{83DAFDED-D78E-45EE-AAF4-960309DEA176}" type="presParOf" srcId="{F640416A-2778-4645-B00B-7C0C68CF0417}" destId="{EFC0612A-059E-1648-A19F-CB6A9F29A6D5}" srcOrd="5" destOrd="0" presId="urn:microsoft.com/office/officeart/2005/8/layout/hProcess9"/>
    <dgm:cxn modelId="{E96E65AD-B50F-4E96-99A2-ACCA5B91E6D2}" type="presParOf" srcId="{F640416A-2778-4645-B00B-7C0C68CF0417}" destId="{84E372B1-C2D4-044D-8D9B-03BAA0D0E7CB}" srcOrd="6" destOrd="0" presId="urn:microsoft.com/office/officeart/2005/8/layout/hProcess9"/>
    <dgm:cxn modelId="{2C27ED22-780C-4D55-B5FC-7CA711C3F074}" type="presParOf" srcId="{F640416A-2778-4645-B00B-7C0C68CF0417}" destId="{955F78DF-2E40-6842-AC82-A9685FF6538B}" srcOrd="7" destOrd="0" presId="urn:microsoft.com/office/officeart/2005/8/layout/hProcess9"/>
    <dgm:cxn modelId="{61783BC0-8E3E-4ED3-B646-9469A8B7DD3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51392"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303236"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3487454" y="848365"/>
        <a:ext cx="2841121" cy="958341"/>
      </dsp:txXfrm>
    </dsp:sp>
    <dsp:sp modelId="{84E372B1-C2D4-044D-8D9B-03BAA0D0E7CB}">
      <dsp:nvSpPr>
        <dsp:cNvPr id="0" name=""/>
        <dsp:cNvSpPr/>
      </dsp:nvSpPr>
      <dsp:spPr>
        <a:xfrm>
          <a:off x="6619829"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671673"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007"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destroy</a:t>
          </a:r>
          <a:endParaRPr lang="en-US" sz="2700" kern="1200" dirty="0">
            <a:latin typeface="Inconsolata"/>
            <a:cs typeface="Inconsolata"/>
          </a:endParaRPr>
        </a:p>
      </dsp:txBody>
      <dsp:txXfrm>
        <a:off x="53851" y="848365"/>
        <a:ext cx="1751735" cy="958341"/>
      </dsp:txXfrm>
    </dsp:sp>
    <dsp:sp modelId="{C9EA1690-CD96-B84C-B458-F944C9D4D943}">
      <dsp:nvSpPr>
        <dsp:cNvPr id="0" name=""/>
        <dsp:cNvSpPr/>
      </dsp:nvSpPr>
      <dsp:spPr>
        <a:xfrm>
          <a:off x="1991155"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create</a:t>
          </a:r>
          <a:endParaRPr lang="en-US" sz="2700" kern="1200" dirty="0">
            <a:latin typeface="Inconsolata"/>
            <a:cs typeface="Inconsolata"/>
          </a:endParaRPr>
        </a:p>
      </dsp:txBody>
      <dsp:txXfrm>
        <a:off x="2042999" y="848365"/>
        <a:ext cx="1751735" cy="958341"/>
      </dsp:txXfrm>
    </dsp:sp>
    <dsp:sp modelId="{DD25A9C6-73C5-034C-9141-067075B117D8}">
      <dsp:nvSpPr>
        <dsp:cNvPr id="0" name=""/>
        <dsp:cNvSpPr/>
      </dsp:nvSpPr>
      <dsp:spPr>
        <a:xfrm>
          <a:off x="3980303"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converge</a:t>
          </a:r>
          <a:endParaRPr lang="en-US" sz="2700" kern="1200" dirty="0">
            <a:latin typeface="Inconsolata"/>
            <a:cs typeface="Inconsolata"/>
          </a:endParaRPr>
        </a:p>
      </dsp:txBody>
      <dsp:txXfrm>
        <a:off x="4032147" y="848365"/>
        <a:ext cx="1751735" cy="958341"/>
      </dsp:txXfrm>
    </dsp:sp>
    <dsp:sp modelId="{84E372B1-C2D4-044D-8D9B-03BAA0D0E7CB}">
      <dsp:nvSpPr>
        <dsp:cNvPr id="0" name=""/>
        <dsp:cNvSpPr/>
      </dsp:nvSpPr>
      <dsp:spPr>
        <a:xfrm>
          <a:off x="5969451" y="796521"/>
          <a:ext cx="1855423"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a:t>
          </a:r>
          <a:r>
            <a:rPr lang="en-US" sz="2700" kern="1200" dirty="0" smtClean="0"/>
            <a:t>  </a:t>
          </a:r>
          <a:r>
            <a:rPr lang="en-US" sz="2700" kern="1200" dirty="0" smtClean="0">
              <a:latin typeface="Inconsolata"/>
              <a:cs typeface="Inconsolata"/>
            </a:rPr>
            <a:t>verify</a:t>
          </a:r>
          <a:endParaRPr lang="en-US" sz="2700" kern="1200" dirty="0">
            <a:latin typeface="Inconsolata"/>
            <a:cs typeface="Inconsolata"/>
          </a:endParaRPr>
        </a:p>
      </dsp:txBody>
      <dsp:txXfrm>
        <a:off x="6021295" y="848365"/>
        <a:ext cx="1751735" cy="958341"/>
      </dsp:txXfrm>
    </dsp:sp>
    <dsp:sp modelId="{A8E927B3-6773-FD4B-9A48-2F817CC9A0C3}">
      <dsp:nvSpPr>
        <dsp:cNvPr id="0" name=""/>
        <dsp:cNvSpPr/>
      </dsp:nvSpPr>
      <dsp:spPr>
        <a:xfrm>
          <a:off x="7958599" y="796521"/>
          <a:ext cx="1855423"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Inconsolata"/>
              <a:cs typeface="Inconsolata"/>
            </a:rPr>
            <a:t>kitchen destroy</a:t>
          </a:r>
          <a:endParaRPr lang="en-US" sz="2700" kern="1200" dirty="0">
            <a:latin typeface="Inconsolata"/>
            <a:cs typeface="Inconsolata"/>
          </a:endParaRPr>
        </a:p>
      </dsp:txBody>
      <dsp:txXfrm>
        <a:off x="8010443" y="848365"/>
        <a:ext cx="1751735"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9/28/15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9/28/15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Kitchen Test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 that will be explored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6.6.</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We also want to update our platforms to list only centos-6.6</a:t>
            </a:r>
            <a:r>
              <a:rPr lang="en-US" dirty="0" smtClean="0"/>
              <a:t>.</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Automation is beautiful when it works. A work of art. When it doesn't work -- well it's a work of something.</a:t>
            </a:r>
          </a:p>
          <a:p>
            <a:endParaRPr lang="en-US" dirty="0" smtClean="0"/>
          </a:p>
          <a:p>
            <a:r>
              <a:rPr lang="en-US" dirty="0" smtClean="0"/>
              <a:t>As we start to define our infrastructure as code we also need to start thinking about testing it.</a:t>
            </a:r>
          </a:p>
          <a:p>
            <a:endParaRPr lang="en-US" dirty="0" smtClean="0"/>
          </a:p>
          <a:p>
            <a:r>
              <a:rPr lang="en-US" dirty="0" smtClean="0"/>
              <a:t>Because this is all too common a story that happens when delivering deployment scripts to production. Deployment scripts that, if tested, are tested on every platform except the ones running in production.</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centos-6.6.</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6.6</a:t>
            </a:r>
            <a:r>
              <a:rPr lang="en-US" dirty="0" smtClean="0"/>
              <a:t>.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could take a few minutes for this task to complete</a:t>
            </a:r>
            <a:r>
              <a:rPr lang="en-US" baseline="0" dirty="0" smtClean="0"/>
              <a:t> on the system. 6/6 resources updated in 730.56819642 seconds</a:t>
            </a:r>
          </a:p>
          <a:p>
            <a:r>
              <a:rPr lang="en-US" baseline="0" dirty="0" smtClean="0"/>
              <a:t>       Finished converging &lt;</a:t>
            </a:r>
            <a:r>
              <a:rPr lang="en-US" dirty="0" smtClean="0"/>
              <a:t>default-centos-66</a:t>
            </a:r>
            <a:r>
              <a:rPr lang="en-US" baseline="0" dirty="0" smtClean="0"/>
              <a:t>&gt; (12m32.54s).</a:t>
            </a:r>
          </a:p>
          <a:p>
            <a:r>
              <a:rPr lang="en-US" baseline="0" dirty="0" smtClean="0"/>
              <a:t>-----&gt; Kitchen is finished. (16m12.39s)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centos-6.6 platform with the </a:t>
            </a:r>
            <a:r>
              <a:rPr lang="en-US" dirty="0" err="1" smtClean="0"/>
              <a:t>docker</a:t>
            </a:r>
            <a:r>
              <a:rPr lang="en-US" dirty="0" smtClean="0"/>
              <a:t> driver. </a:t>
            </a:r>
          </a:p>
          <a:p>
            <a:endParaRPr lang="en-US" dirty="0" smtClean="0"/>
          </a:p>
          <a:p>
            <a:r>
              <a:rPr lang="en-US" dirty="0" smtClean="0"/>
              <a:t>Instructor Note: Allow time for the attendees to complete the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centos-6.6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centos-6.6</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a:t>
            </a:r>
            <a:r>
              <a:rPr lang="en-US" dirty="0" smtClean="0"/>
              <a:t>down or type out as many of the steps you can think of required to test one of the cookbooks.</a:t>
            </a:r>
          </a:p>
          <a:p>
            <a:endParaRPr lang="en-US" dirty="0" smtClean="0"/>
          </a:p>
          <a:p>
            <a:r>
              <a:rPr lang="en-US" dirty="0" smtClean="0"/>
              <a:t>When you are ready turn to another person in the class and compare your lists. Create a complete list with all the steps that you have </a:t>
            </a:r>
            <a:r>
              <a:rPr lang="en-US" dirty="0" smtClean="0"/>
              <a:t>identified.</a:t>
            </a:r>
            <a:r>
              <a:rPr lang="en-US" baseline="0" dirty="0" smtClean="0"/>
              <a:t> Then as a group we will discuss all the steps necessary to test a cookbook.</a:t>
            </a:r>
          </a:p>
          <a:p>
            <a:endParaRPr lang="en-US" baseline="0" dirty="0" smtClean="0"/>
          </a:p>
          <a:p>
            <a:r>
              <a:rPr lang="en-US" baseline="0" dirty="0" smtClean="0"/>
              <a:t>Instructor Note: Most learners are able to visualize each step of testing what you ask them to perform that manually. This exercise will help the learner understand all the steps that Test Kitchen completes for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example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a:t>
            </a:r>
          </a:p>
          <a:p>
            <a:endParaRPr lang="en-US" dirty="0" smtClean="0"/>
          </a:p>
          <a:p>
            <a:r>
              <a:rPr lang="en-US" dirty="0" smtClean="0"/>
              <a:t>Within the spec we need to first require a helper file. The helper is were we keep common helper methods and library requires in one location. This allows us to require a single file within each of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Describe is a method that takes two parameters - the first is the name of fully-</a:t>
            </a:r>
            <a:r>
              <a:rPr lang="en-US" dirty="0" err="1" smtClean="0"/>
              <a:t>qualifed</a:t>
            </a:r>
            <a:r>
              <a:rPr lang="en-US" dirty="0" smtClean="0"/>
              <a:t> recipe to execute (cookbook name colon-colon recipe name).</a:t>
            </a:r>
          </a:p>
          <a:p>
            <a:endParaRPr lang="en-US" dirty="0" smtClean="0"/>
          </a:p>
          <a:p>
            <a:r>
              <a:rPr lang="en-US" dirty="0" smtClean="0"/>
              <a:t>The second parameter is the block between the </a:t>
            </a:r>
            <a:r>
              <a:rPr lang="en-US" dirty="0" err="1" smtClean="0"/>
              <a:t>the</a:t>
            </a:r>
            <a:r>
              <a:rPr lang="en-US" dirty="0" smtClean="0"/>
              <a:t>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Edit the </a:t>
            </a:r>
            <a:r>
              <a:rPr lang="en-US" sz="1200" dirty="0" smtClean="0"/>
              <a:t>~/cookbooks/workstation/test/integration/default/</a:t>
            </a:r>
            <a:r>
              <a:rPr lang="en-US" sz="1200" dirty="0" err="1" smtClean="0"/>
              <a:t>serverspec</a:t>
            </a:r>
            <a:r>
              <a:rPr lang="en-US" sz="1200" dirty="0" smtClean="0"/>
              <a:t>/</a:t>
            </a:r>
            <a:r>
              <a:rPr lang="en-US" sz="1200" dirty="0" err="1" smtClean="0"/>
              <a:t>default_spec.rb</a:t>
            </a:r>
            <a:r>
              <a:rPr lang="en-US" sz="1200" dirty="0" smtClean="0"/>
              <a:t> as shown in</a:t>
            </a:r>
            <a:r>
              <a:rPr lang="en-US" sz="1200" baseline="0" dirty="0" smtClean="0"/>
              <a:t> </a:t>
            </a:r>
            <a:r>
              <a:rPr lang="en-US" sz="1200" dirty="0" smtClean="0"/>
              <a:t>this slide.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a list of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group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home directory</a:t>
            </a:r>
            <a:r>
              <a:rPr lang="en-US" baseline="0" dirty="0" smtClean="0"/>
              <a:t> and then 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passwd</a:t>
            </a:r>
            <a:r>
              <a:rPr lang="en-US" dirty="0" smtClean="0"/>
              <a:t>" 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"/etc/httpd/</a:t>
            </a:r>
            <a:r>
              <a:rPr lang="en-US" dirty="0" err="1" smtClean="0"/>
              <a:t>conf</a:t>
            </a:r>
            <a:r>
              <a:rPr lang="en-US" dirty="0" smtClean="0"/>
              <a:t>/</a:t>
            </a:r>
            <a:r>
              <a:rPr lang="en-US" dirty="0" err="1" smtClean="0"/>
              <a:t>httpd.conf</a:t>
            </a:r>
            <a:r>
              <a:rPr lang="en-US" dirty="0" smtClean="0"/>
              <a:t>" has contents that match the following regular expression. Asserting that somewhere in the file we will find the following bit of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"/etc/</a:t>
            </a:r>
            <a:r>
              <a:rPr lang="en-US" dirty="0" err="1" smtClean="0"/>
              <a:t>sudoers</a:t>
            </a:r>
            <a:r>
              <a:rPr lang="en-US" dirty="0" smtClean="0"/>
              <a:t>" 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a:t>
            </a:r>
            <a:r>
              <a:rPr lang="en-US" dirty="0" smtClean="0"/>
              <a:t>tested.</a:t>
            </a:r>
            <a:endParaRPr lang="en-US" dirty="0" smtClean="0"/>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a:t>
            </a:r>
            <a:r>
              <a:rPr lang="en-US" dirty="0" smtClean="0"/>
              <a:t>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"/etc/</a:t>
            </a:r>
            <a:r>
              <a:rPr lang="en-US" dirty="0" err="1" smtClean="0"/>
              <a:t>motd</a:t>
            </a:r>
            <a:r>
              <a:rPr lang="en-US" dirty="0" smtClean="0"/>
              <a:t>" 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"curl http://localhost" should match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us--or anyone else on the team--the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Test Kitchen, </a:t>
            </a:r>
            <a:r>
              <a:rPr lang="en-US" dirty="0" err="1" smtClean="0"/>
              <a:t>ServerSpec</a:t>
            </a:r>
            <a:r>
              <a:rPr lang="en-US" dirty="0" smtClean="0"/>
              <a:t> and testing.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03641764"/>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a:t>
            </a:r>
            <a:r>
              <a:rPr lang="en-US" dirty="0" smtClean="0"/>
              <a:t>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ChefDK comes with another tool named Test Kitchen. Test Kitchen is a test harness tool that allows us to execute the cookbook recipes against virtual or cloud instances</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52234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31834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399155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650364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907969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732523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 Id="rId3" Type="http://schemas.openxmlformats.org/officeDocument/2006/relationships/image" Target="../media/image15.gi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Tree>
    <p:extLst>
      <p:ext uri="{BB962C8B-B14F-4D97-AF65-F5344CB8AC3E}">
        <p14:creationId xmlns:p14="http://schemas.microsoft.com/office/powerpoint/2010/main" val="3507161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dirty="0"/>
              <a:t>Commands:</a:t>
            </a:r>
          </a:p>
          <a:p>
            <a:r>
              <a:rPr lang="en-US" dirty="0"/>
              <a:t>  kitchen console                         # Kitchen Console!</a:t>
            </a:r>
          </a:p>
          <a:p>
            <a:r>
              <a:rPr lang="en-US" dirty="0"/>
              <a:t>  kitchen converge [</a:t>
            </a:r>
            <a:r>
              <a:rPr lang="en-US" dirty="0" err="1"/>
              <a:t>INSTANCE|REGEXP|all</a:t>
            </a:r>
            <a:r>
              <a:rPr lang="en-US" dirty="0"/>
              <a:t>]  # Converge one or more instances</a:t>
            </a:r>
          </a:p>
          <a:p>
            <a:r>
              <a:rPr lang="en-US" dirty="0"/>
              <a:t>  kitchen create [</a:t>
            </a:r>
            <a:r>
              <a:rPr lang="en-US" dirty="0" err="1"/>
              <a:t>INSTANCE|REGEXP|all</a:t>
            </a:r>
            <a:r>
              <a:rPr lang="en-US" dirty="0"/>
              <a:t>]    # Create one or more instances</a:t>
            </a:r>
          </a:p>
          <a:p>
            <a:r>
              <a:rPr lang="en-US" dirty="0"/>
              <a:t>  kitchen destroy [</a:t>
            </a:r>
            <a:r>
              <a:rPr lang="en-US" dirty="0" err="1"/>
              <a:t>INSTANCE|REGEXP|all</a:t>
            </a:r>
            <a:r>
              <a:rPr lang="en-US" dirty="0"/>
              <a:t>]   # Destroy one or more </a:t>
            </a:r>
            <a:r>
              <a:rPr lang="en-US" dirty="0" smtClean="0"/>
              <a:t>instances</a:t>
            </a:r>
          </a:p>
          <a:p>
            <a:r>
              <a:rPr lang="en-US" dirty="0"/>
              <a:t> </a:t>
            </a:r>
            <a:r>
              <a:rPr lang="en-US" dirty="0" smtClean="0"/>
              <a:t> ...</a:t>
            </a:r>
            <a:endParaRPr lang="en-US" dirty="0"/>
          </a:p>
          <a:p>
            <a:r>
              <a:rPr lang="en-US" dirty="0" smtClean="0"/>
              <a:t>  kitchen </a:t>
            </a:r>
            <a:r>
              <a:rPr lang="en-US" dirty="0"/>
              <a:t>help [COMMAND]                  # Describe available commands or one </a:t>
            </a:r>
            <a:r>
              <a:rPr lang="en-US" dirty="0" smtClean="0"/>
              <a:t>specif...</a:t>
            </a:r>
          </a:p>
          <a:p>
            <a:r>
              <a:rPr lang="en-US" dirty="0" smtClean="0"/>
              <a:t>  kitchen </a:t>
            </a:r>
            <a:r>
              <a:rPr lang="en-US" dirty="0" err="1"/>
              <a:t>init</a:t>
            </a:r>
            <a:r>
              <a:rPr lang="en-US" dirty="0"/>
              <a:t>                            # Adds some configuration to your </a:t>
            </a:r>
            <a:r>
              <a:rPr lang="en-US" dirty="0" smtClean="0"/>
              <a:t>cookbook...</a:t>
            </a:r>
            <a:endParaRPr lang="en-US" dirty="0"/>
          </a:p>
          <a:p>
            <a:r>
              <a:rPr lang="en-US" dirty="0"/>
              <a:t>  kitchen list [</a:t>
            </a:r>
            <a:r>
              <a:rPr lang="en-US" dirty="0" err="1"/>
              <a:t>INSTANCE|REGEXP|all</a:t>
            </a:r>
            <a:r>
              <a:rPr lang="en-US" dirty="0"/>
              <a:t>]      # Lists one or more instances</a:t>
            </a:r>
          </a:p>
          <a:p>
            <a:r>
              <a:rPr lang="en-US" dirty="0" smtClean="0"/>
              <a:t>  kitchen </a:t>
            </a:r>
            <a:r>
              <a:rPr lang="en-US" dirty="0"/>
              <a:t>setup [</a:t>
            </a:r>
            <a:r>
              <a:rPr lang="en-US" dirty="0" err="1"/>
              <a:t>INSTANCE|REGEXP|all</a:t>
            </a:r>
            <a:r>
              <a:rPr lang="en-US" dirty="0"/>
              <a:t>]     # Setup one or more instances</a:t>
            </a:r>
          </a:p>
          <a:p>
            <a:r>
              <a:rPr lang="en-US" dirty="0"/>
              <a:t>  kitchen test [</a:t>
            </a:r>
            <a:r>
              <a:rPr lang="en-US" dirty="0" err="1"/>
              <a:t>INSTANCE|REGEXP|all</a:t>
            </a:r>
            <a:r>
              <a:rPr lang="en-US" dirty="0"/>
              <a:t>]      # Test one or more instances</a:t>
            </a:r>
          </a:p>
          <a:p>
            <a:r>
              <a:rPr lang="en-US" dirty="0"/>
              <a:t>  kitchen verify [</a:t>
            </a:r>
            <a:r>
              <a:rPr lang="en-US" dirty="0" err="1"/>
              <a:t>INSTANCE|REGEXP|all</a:t>
            </a:r>
            <a:r>
              <a:rPr lang="en-US" dirty="0"/>
              <a:t>]    # Verify one or more instances</a:t>
            </a:r>
          </a:p>
          <a:p>
            <a:r>
              <a:rPr lang="en-US" dirty="0" smtClean="0"/>
              <a:t>  kitchen version                         # Print Kitchen's version information</a:t>
            </a:r>
          </a:p>
          <a:p>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7965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9164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kitchen </a:t>
            </a:r>
            <a:r>
              <a:rPr lang="en-US" dirty="0" err="1" smtClean="0">
                <a:latin typeface="Inconsolata"/>
                <a:cs typeface="Inconsolata"/>
              </a:rPr>
              <a:t>init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dirty="0"/>
              <a:t>Usage:</a:t>
            </a:r>
          </a:p>
          <a:p>
            <a:r>
              <a:rPr lang="en-US" dirty="0"/>
              <a:t>  kitchen </a:t>
            </a:r>
            <a:r>
              <a:rPr lang="en-US" dirty="0" err="1"/>
              <a:t>init</a:t>
            </a:r>
            <a:endParaRPr lang="en-US" dirty="0"/>
          </a:p>
          <a:p>
            <a:r>
              <a:rPr lang="en-US" dirty="0"/>
              <a:t> </a:t>
            </a:r>
            <a:r>
              <a:rPr lang="en-US" dirty="0" smtClean="0"/>
              <a:t> -</a:t>
            </a:r>
            <a:r>
              <a:rPr lang="en-US" dirty="0"/>
              <a:t>D, [--driver=one two three]                   # One or more Kitchen Driver </a:t>
            </a:r>
            <a:r>
              <a:rPr lang="en-US" dirty="0" smtClean="0"/>
              <a:t>gems ...</a:t>
            </a:r>
            <a:endParaRPr lang="en-US" dirty="0"/>
          </a:p>
          <a:p>
            <a:r>
              <a:rPr lang="en-US" dirty="0"/>
              <a:t>                                                 # Default: kitchen-vagrant</a:t>
            </a:r>
          </a:p>
          <a:p>
            <a:r>
              <a:rPr lang="en-US" dirty="0"/>
              <a:t>  -P, [--</a:t>
            </a:r>
            <a:r>
              <a:rPr lang="en-US" dirty="0" err="1"/>
              <a:t>provisioner</a:t>
            </a:r>
            <a:r>
              <a:rPr lang="en-US" dirty="0"/>
              <a:t>=PROVISIONER]                # The default Kitchen </a:t>
            </a:r>
            <a:r>
              <a:rPr lang="en-US" dirty="0" err="1"/>
              <a:t>Provisioner</a:t>
            </a:r>
            <a:r>
              <a:rPr lang="en-US" dirty="0"/>
              <a:t> to use</a:t>
            </a:r>
          </a:p>
          <a:p>
            <a:r>
              <a:rPr lang="en-US" dirty="0"/>
              <a:t>                                                 # Default: </a:t>
            </a:r>
            <a:r>
              <a:rPr lang="en-US" dirty="0" err="1"/>
              <a:t>chef_solo</a:t>
            </a:r>
            <a:endParaRPr lang="en-US" dirty="0"/>
          </a:p>
          <a:p>
            <a:r>
              <a:rPr lang="en-US" dirty="0"/>
              <a:t>      [--create-</a:t>
            </a:r>
            <a:r>
              <a:rPr lang="en-US" dirty="0" err="1"/>
              <a:t>gemfile</a:t>
            </a:r>
            <a:r>
              <a:rPr lang="en-US" dirty="0"/>
              <a:t>], [--no-create-</a:t>
            </a:r>
            <a:r>
              <a:rPr lang="en-US" dirty="0" err="1"/>
              <a:t>gemfile</a:t>
            </a:r>
            <a:r>
              <a:rPr lang="en-US" dirty="0"/>
              <a:t>]  # Whether or not to create a </a:t>
            </a:r>
            <a:r>
              <a:rPr lang="en-US" dirty="0" err="1" smtClean="0"/>
              <a:t>Gemfi</a:t>
            </a:r>
            <a:r>
              <a:rPr lang="en-US" dirty="0" smtClean="0"/>
              <a:t> ...</a:t>
            </a:r>
          </a:p>
          <a:p>
            <a:endParaRPr lang="en-US" dirty="0"/>
          </a:p>
          <a:p>
            <a:r>
              <a:rPr lang="en-US" dirty="0" smtClean="0"/>
              <a:t>Description</a:t>
            </a:r>
            <a:r>
              <a:rPr lang="en-US" dirty="0"/>
              <a:t>:</a:t>
            </a:r>
          </a:p>
          <a:p>
            <a:r>
              <a:rPr lang="en-US" dirty="0"/>
              <a:t>  </a:t>
            </a:r>
            <a:r>
              <a:rPr lang="en-US" dirty="0" err="1"/>
              <a:t>Init</a:t>
            </a:r>
            <a:r>
              <a:rPr lang="en-US" dirty="0"/>
              <a:t> will add Test Kitchen support to an existing project for convergence</a:t>
            </a:r>
          </a:p>
          <a:p>
            <a:r>
              <a:rPr lang="en-US" dirty="0"/>
              <a:t>  integration testing. A default .</a:t>
            </a:r>
            <a:r>
              <a:rPr lang="en-US" dirty="0" err="1"/>
              <a:t>kitchen.yml</a:t>
            </a:r>
            <a:r>
              <a:rPr lang="en-US" dirty="0"/>
              <a:t> file (which is intended to be</a:t>
            </a:r>
          </a:p>
          <a:p>
            <a:r>
              <a:rPr lang="en-US" dirty="0"/>
              <a:t>  customized) is created in the project's root directory and one or more gems will be</a:t>
            </a:r>
          </a:p>
          <a:p>
            <a:r>
              <a:rPr lang="en-US" dirty="0"/>
              <a:t>  added to the project's </a:t>
            </a:r>
            <a:r>
              <a:rPr lang="en-US" dirty="0" err="1"/>
              <a:t>Gemfile</a:t>
            </a:r>
            <a:r>
              <a:rPr lang="en-US"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95011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latin typeface="Inconsolata"/>
                <a:cs typeface="Inconsolata"/>
              </a:rPr>
              <a:t>.</a:t>
            </a:r>
            <a:r>
              <a:rPr lang="en-US" dirty="0" err="1" smtClean="0">
                <a:latin typeface="Inconsolata"/>
                <a:cs typeface="Inconsolata"/>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dirty="0"/>
              <a:t>workstation</a:t>
            </a:r>
            <a:endParaRPr lang="de-DE" dirty="0"/>
          </a:p>
          <a:p>
            <a:r>
              <a:rPr lang="de-DE" dirty="0"/>
              <a:t>├── </a:t>
            </a:r>
            <a:r>
              <a:rPr lang="de-DE" dirty="0" err="1"/>
              <a:t>Berksfile</a:t>
            </a:r>
            <a:endParaRPr lang="de-DE" dirty="0"/>
          </a:p>
          <a:p>
            <a:r>
              <a:rPr lang="de-DE" dirty="0"/>
              <a:t>├── </a:t>
            </a:r>
            <a:r>
              <a:rPr lang="de-DE" dirty="0" err="1"/>
              <a:t>chefignore</a:t>
            </a:r>
            <a:endParaRPr lang="de-DE" dirty="0"/>
          </a:p>
          <a:p>
            <a:r>
              <a:rPr lang="de-DE" dirty="0"/>
              <a:t>├── .</a:t>
            </a:r>
            <a:r>
              <a:rPr lang="de-DE" dirty="0" err="1"/>
              <a:t>gitignore</a:t>
            </a:r>
            <a:endParaRPr lang="de-DE" dirty="0"/>
          </a:p>
          <a:p>
            <a:r>
              <a:rPr lang="de-DE" dirty="0"/>
              <a:t>├── .</a:t>
            </a:r>
            <a:r>
              <a:rPr lang="de-DE" dirty="0" err="1"/>
              <a:t>kitchen.yml</a:t>
            </a:r>
            <a:endParaRPr lang="de-DE" dirty="0"/>
          </a:p>
          <a:p>
            <a:r>
              <a:rPr lang="de-DE" dirty="0"/>
              <a:t>├── </a:t>
            </a:r>
            <a:r>
              <a:rPr lang="de-DE" dirty="0" err="1"/>
              <a:t>metadata.rb</a:t>
            </a:r>
            <a:endParaRPr lang="de-DE" dirty="0"/>
          </a:p>
          <a:p>
            <a:r>
              <a:rPr lang="de-DE" dirty="0"/>
              <a:t>├── </a:t>
            </a:r>
            <a:r>
              <a:rPr lang="de-DE" dirty="0" err="1"/>
              <a:t>README.md</a:t>
            </a:r>
            <a:endParaRPr lang="de-DE" dirty="0"/>
          </a:p>
          <a:p>
            <a:r>
              <a:rPr lang="de-DE" dirty="0"/>
              <a:t>├── </a:t>
            </a:r>
            <a:r>
              <a:rPr lang="de-DE" dirty="0" err="1"/>
              <a:t>recipes</a:t>
            </a:r>
            <a:endParaRPr lang="de-DE" dirty="0"/>
          </a:p>
          <a:p>
            <a:r>
              <a:rPr lang="de-DE" dirty="0"/>
              <a:t>│   ├── </a:t>
            </a:r>
            <a:r>
              <a:rPr lang="de-DE" dirty="0" err="1"/>
              <a:t>default.rb</a:t>
            </a:r>
            <a:endParaRPr lang="de-DE" dirty="0"/>
          </a:p>
          <a:p>
            <a:r>
              <a:rPr lang="de-DE" dirty="0"/>
              <a:t>│   └── </a:t>
            </a:r>
            <a:r>
              <a:rPr lang="de-DE" dirty="0" err="1"/>
              <a:t>setup.rb</a:t>
            </a:r>
            <a:endParaRPr lang="de-DE" dirty="0"/>
          </a:p>
          <a:p>
            <a:r>
              <a:rPr lang="de-DE" dirty="0"/>
              <a:t>├── </a:t>
            </a:r>
            <a:r>
              <a:rPr lang="de-DE" dirty="0" err="1"/>
              <a:t>spec</a:t>
            </a:r>
            <a:endParaRPr lang="de-DE" dirty="0"/>
          </a:p>
          <a:p>
            <a:r>
              <a:rPr lang="de-DE" dirty="0"/>
              <a:t>│   ├── </a:t>
            </a:r>
            <a:r>
              <a:rPr lang="de-DE" dirty="0" err="1"/>
              <a:t>spec_helper.rb</a:t>
            </a:r>
            <a:endParaRPr lang="de-DE" dirty="0"/>
          </a:p>
          <a:p>
            <a:r>
              <a:rPr lang="de-DE" dirty="0"/>
              <a:t>│   └── </a:t>
            </a:r>
            <a:r>
              <a:rPr lang="de-DE" dirty="0" err="1" smtClean="0"/>
              <a:t>unit</a:t>
            </a:r>
            <a:endParaRPr lang="de-DE"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757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315704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dirty="0" smtClean="0"/>
              <a:t>---</a:t>
            </a:r>
          </a:p>
          <a:p>
            <a:r>
              <a:rPr lang="de-DE" dirty="0" smtClean="0"/>
              <a:t>driver:</a:t>
            </a:r>
          </a:p>
          <a:p>
            <a:r>
              <a:rPr lang="de-DE" dirty="0" smtClean="0"/>
              <a:t>  name: vagrant</a:t>
            </a:r>
          </a:p>
          <a:p>
            <a:endParaRPr lang="de-DE" dirty="0" smtClean="0"/>
          </a:p>
          <a:p>
            <a:r>
              <a:rPr lang="de-DE" dirty="0" smtClean="0"/>
              <a:t>provisioner:</a:t>
            </a:r>
          </a:p>
          <a:p>
            <a:r>
              <a:rPr lang="de-DE" dirty="0" smtClean="0"/>
              <a:t>  name: chef_solo</a:t>
            </a:r>
          </a:p>
          <a:p>
            <a:endParaRPr lang="de-DE" dirty="0" smtClean="0"/>
          </a:p>
          <a:p>
            <a:r>
              <a:rPr lang="de-DE" dirty="0" smtClean="0"/>
              <a:t>platforms:</a:t>
            </a:r>
          </a:p>
          <a:p>
            <a:r>
              <a:rPr lang="de-DE" dirty="0" smtClean="0"/>
              <a:t>  - name: ubuntu-12.04</a:t>
            </a:r>
          </a:p>
          <a:p>
            <a:r>
              <a:rPr lang="de-DE" dirty="0" smtClean="0"/>
              <a:t>  - name: centos-6.4</a:t>
            </a:r>
          </a:p>
          <a:p>
            <a:endParaRPr lang="de-DE" dirty="0" smtClean="0"/>
          </a:p>
          <a:p>
            <a:r>
              <a:rPr lang="de-DE" dirty="0" smtClean="0"/>
              <a:t>suites:</a:t>
            </a:r>
          </a:p>
          <a:p>
            <a:r>
              <a:rPr lang="de-DE" dirty="0" smtClean="0"/>
              <a:t>  - name: default</a:t>
            </a:r>
            <a:endParaRPr lang="de-DE"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89050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a:t>
            </a:r>
            <a:r>
              <a:rPr lang="en-US" dirty="0" err="1" smtClean="0">
                <a:latin typeface="Inconsolata"/>
                <a:cs typeface="Inconsolata"/>
              </a:rPr>
              <a:t>kitchen.yml</a:t>
            </a:r>
            <a:endParaRPr lang="en-US" dirty="0">
              <a:latin typeface="Inconsolata"/>
              <a:cs typeface="Inconsolata"/>
            </a:endParaRPr>
          </a:p>
        </p:txBody>
      </p:sp>
      <p:sp>
        <p:nvSpPr>
          <p:cNvPr id="3" name="Subtitle 2"/>
          <p:cNvSpPr>
            <a:spLocks noGrp="1"/>
          </p:cNvSpPr>
          <p:nvPr>
            <p:ph type="subTitle" idx="1"/>
          </p:nvPr>
        </p:nvSpPr>
        <p:spPr/>
        <p:txBody>
          <a:bodyPr>
            <a:normAutofit/>
          </a:bodyPr>
          <a:lstStyle/>
          <a:p>
            <a:r>
              <a:rPr lang="en-US" dirty="0" smtClean="0"/>
              <a:t>When </a:t>
            </a:r>
            <a:r>
              <a:rPr lang="en-US" dirty="0" smtClean="0">
                <a:latin typeface="Inconsolata"/>
                <a:cs typeface="Inconsolata"/>
              </a:rPr>
              <a:t>chef</a:t>
            </a:r>
            <a:r>
              <a:rPr lang="en-US" dirty="0" smtClean="0"/>
              <a:t> generates a cookbook, a default </a:t>
            </a:r>
            <a:r>
              <a:rPr lang="en-US" dirty="0" smtClean="0">
                <a:latin typeface="Inconsolata"/>
                <a:cs typeface="Inconsolata"/>
              </a:rPr>
              <a:t>.</a:t>
            </a:r>
            <a:r>
              <a:rPr lang="en-US" dirty="0" err="1" smtClean="0">
                <a:latin typeface="Inconsolata"/>
                <a:cs typeface="Inconsolata"/>
              </a:rPr>
              <a:t>kitchen.yml</a:t>
            </a:r>
            <a:r>
              <a:rPr lang="en-US" dirty="0" smtClean="0"/>
              <a:t> is created. It contains </a:t>
            </a:r>
            <a:r>
              <a:rPr lang="en-US" dirty="0" smtClean="0">
                <a:latin typeface="Inconsolata"/>
                <a:cs typeface="Inconsolata"/>
              </a:rPr>
              <a:t>kitchen</a:t>
            </a:r>
            <a:r>
              <a:rPr lang="en-US" dirty="0" smtClean="0"/>
              <a:t> configuration for the driver, </a:t>
            </a:r>
            <a:r>
              <a:rPr lang="en-US" dirty="0" err="1" smtClean="0"/>
              <a:t>provisioner</a:t>
            </a:r>
            <a:r>
              <a:rPr lang="en-US" dirty="0" smtClean="0"/>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kitchen.ci</a:t>
            </a:r>
            <a:r>
              <a:rPr lang="en-US" sz="2400" dirty="0">
                <a:solidFill>
                  <a:srgbClr val="3E4346"/>
                </a:solidFill>
                <a:cs typeface="Inconsolata"/>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4023981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Driver</a:t>
            </a:r>
            <a:endParaRPr lang="en-US" dirty="0"/>
          </a:p>
        </p:txBody>
      </p:sp>
      <p:sp>
        <p:nvSpPr>
          <p:cNvPr id="3" name="Content Placeholder 2"/>
          <p:cNvSpPr>
            <a:spLocks noGrp="1"/>
          </p:cNvSpPr>
          <p:nvPr>
            <p:ph sz="quarter" idx="10"/>
          </p:nvPr>
        </p:nvSpPr>
        <p:spPr>
          <a:xfrm>
            <a:off x="1121105" y="2113748"/>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24056"/>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890643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latin typeface="Inconsolata"/>
                <a:cs typeface="Inconsolata"/>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Inconsolata"/>
                <a:cs typeface="Inconsolata"/>
              </a:rPr>
              <a:t>chef_zero</a:t>
            </a:r>
            <a:r>
              <a:rPr lang="en-US" sz="3733" dirty="0"/>
              <a:t>.</a:t>
            </a:r>
            <a:endParaRPr lang="en-US" sz="3733" dirty="0">
              <a:latin typeface="Inconsolata"/>
              <a:cs typeface="Inconsolata"/>
            </a:endParaRPr>
          </a:p>
        </p:txBody>
      </p:sp>
      <p:sp>
        <p:nvSpPr>
          <p:cNvPr id="8" name="Rectangle 7"/>
          <p:cNvSpPr/>
          <p:nvPr/>
        </p:nvSpPr>
        <p:spPr bwMode="auto">
          <a:xfrm>
            <a:off x="1137007" y="446929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7145046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Inconsolata"/>
              <a:cs typeface="Inconsolata"/>
            </a:endParaRPr>
          </a:p>
        </p:txBody>
      </p:sp>
      <p:sp>
        <p:nvSpPr>
          <p:cNvPr id="8" name="Rectangle 7"/>
          <p:cNvSpPr/>
          <p:nvPr/>
        </p:nvSpPr>
        <p:spPr bwMode="auto">
          <a:xfrm>
            <a:off x="1126290" y="5830274"/>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996332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S</a:t>
            </a:r>
            <a:r>
              <a:rPr lang="en-US" dirty="0" smtClean="0"/>
              <a:t>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02552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62132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the Kitchen Test tool to execute your configured code</a:t>
            </a:r>
          </a:p>
          <a:p>
            <a:pPr marL="918610" lvl="1" indent="-609585">
              <a:buFont typeface="Wingdings" panose="05000000000000000000" pitchFamily="2" charset="2"/>
              <a:buChar char="Ø"/>
            </a:pPr>
            <a:r>
              <a:rPr lang="en-US" dirty="0"/>
              <a:t>Write and execute tests</a:t>
            </a:r>
          </a:p>
          <a:p>
            <a:pPr marL="918610" lvl="1" indent="-609585">
              <a:buFont typeface="Wingdings" panose="05000000000000000000" pitchFamily="2" charset="2"/>
              <a:buChar char="Ø"/>
            </a:pPr>
            <a:r>
              <a:rPr lang="en-US" dirty="0"/>
              <a:t>Use </a:t>
            </a:r>
            <a:r>
              <a:rPr lang="en-US" dirty="0" err="1"/>
              <a:t>Serverspec</a:t>
            </a:r>
            <a:r>
              <a:rPr lang="en-US" dirty="0"/>
              <a:t> to test your servers' actual </a:t>
            </a:r>
            <a:r>
              <a:rPr lang="en-US" dirty="0" smtClean="0"/>
              <a:t>state</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974512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a:latin typeface="Inconsolata"/>
                <a:cs typeface="Inconsolata"/>
              </a:rPr>
              <a:t>kitchen</a:t>
            </a:r>
            <a:r>
              <a:rPr lang="en-US" dirty="0"/>
              <a:t> </a:t>
            </a:r>
            <a:r>
              <a:rPr lang="en-US" dirty="0" smtClean="0"/>
              <a:t>Suites</a:t>
            </a:r>
            <a:endParaRPr lang="en-US" dirty="0"/>
          </a:p>
        </p:txBody>
      </p:sp>
      <p:sp>
        <p:nvSpPr>
          <p:cNvPr id="3" name="Content Placeholder 2"/>
          <p:cNvSpPr>
            <a:spLocks noGrp="1"/>
          </p:cNvSpPr>
          <p:nvPr>
            <p:ph sz="quarter" idx="10"/>
          </p:nvPr>
        </p:nvSpPr>
        <p:spPr/>
        <p:txBody>
          <a:bodyPr>
            <a:noAutofit/>
          </a:bodyPr>
          <a:lstStyle/>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suite named </a:t>
            </a:r>
            <a:r>
              <a:rPr lang="en-US" sz="3733" dirty="0">
                <a:latin typeface="Inconsolata"/>
                <a:cs typeface="Inconsolata"/>
              </a:rPr>
              <a:t>"default" </a:t>
            </a:r>
            <a:r>
              <a:rPr lang="en-US" sz="3733" dirty="0"/>
              <a:t>defines a </a:t>
            </a:r>
            <a:r>
              <a:rPr lang="en-US" sz="3733" dirty="0" err="1"/>
              <a:t>run_list</a:t>
            </a:r>
            <a:r>
              <a:rPr lang="en-US" sz="3733" dirty="0"/>
              <a:t>.</a:t>
            </a:r>
          </a:p>
          <a:p>
            <a:endParaRPr lang="en-US" sz="3733" dirty="0"/>
          </a:p>
          <a:p>
            <a:r>
              <a:rPr lang="en-US" sz="3733" dirty="0"/>
              <a:t>Run the </a:t>
            </a:r>
            <a:r>
              <a:rPr lang="en-US" sz="3733" dirty="0">
                <a:latin typeface="Inconsolata"/>
                <a:cs typeface="Inconsolata"/>
              </a:rPr>
              <a:t>"workstation"</a:t>
            </a:r>
            <a:r>
              <a:rPr lang="en-US" sz="3733" dirty="0"/>
              <a:t> cookbook's </a:t>
            </a:r>
            <a:r>
              <a:rPr lang="en-US" sz="3733" dirty="0">
                <a:latin typeface="Inconsolata"/>
                <a:cs typeface="Inconsolata"/>
              </a:rPr>
              <a:t>"default"</a:t>
            </a:r>
            <a:r>
              <a:rPr lang="en-US" sz="3733" dirty="0"/>
              <a:t> recipe file.</a:t>
            </a:r>
          </a:p>
          <a:p>
            <a:endParaRPr lang="en-US" sz="3733" dirty="0"/>
          </a:p>
        </p:txBody>
      </p:sp>
      <p:sp>
        <p:nvSpPr>
          <p:cNvPr id="8" name="Rectangle 7"/>
          <p:cNvSpPr/>
          <p:nvPr/>
        </p:nvSpPr>
        <p:spPr bwMode="auto">
          <a:xfrm>
            <a:off x="1137007" y="398073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946491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Inconsolata"/>
                <a:cs typeface="Inconsolata"/>
              </a:rPr>
              <a:t>PLATFORMS x SUITES</a:t>
            </a:r>
          </a:p>
          <a:p>
            <a:pPr algn="ctr"/>
            <a:endParaRPr lang="en-US" dirty="0">
              <a:latin typeface="Inconsolata"/>
              <a:cs typeface="Inconsolata"/>
            </a:endParaRPr>
          </a:p>
          <a:p>
            <a:r>
              <a:rPr lang="en-US" dirty="0" smtClean="0">
                <a:cs typeface="Inconsolata"/>
              </a:rPr>
              <a:t>Running </a:t>
            </a:r>
            <a:r>
              <a:rPr lang="en-US" dirty="0" smtClean="0">
                <a:latin typeface="Inconsolata"/>
                <a:cs typeface="Inconsolata"/>
              </a:rPr>
              <a:t>kitchen list</a:t>
            </a:r>
            <a:r>
              <a:rPr lang="en-US" dirty="0">
                <a:cs typeface="Inconsolata"/>
              </a:rPr>
              <a:t> </a:t>
            </a:r>
            <a:r>
              <a:rPr lang="en-US" dirty="0" smtClean="0">
                <a:cs typeface="Inconsolata"/>
              </a:rPr>
              <a:t>will show that matrix.</a:t>
            </a:r>
            <a:endParaRPr lang="en-US"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252048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071035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a:bodyPr>
          <a:lstStyle/>
          <a:p>
            <a:r>
              <a:rPr lang="en-US" sz="3200" dirty="0">
                <a:latin typeface="Inconsolata"/>
                <a:cs typeface="Inconsolata"/>
              </a:rPr>
              <a:t>suites:</a:t>
            </a:r>
          </a:p>
          <a:p>
            <a:r>
              <a:rPr lang="en-US" sz="3200" dirty="0">
                <a:latin typeface="Inconsolata"/>
                <a:cs typeface="Inconsolata"/>
              </a:rPr>
              <a:t>  - name: default</a:t>
            </a:r>
          </a:p>
          <a:p>
            <a:r>
              <a:rPr lang="en-US" sz="3200" dirty="0">
                <a:latin typeface="Inconsolata"/>
                <a:cs typeface="Inconsolata"/>
              </a:rPr>
              <a:t>    </a:t>
            </a:r>
            <a:r>
              <a:rPr lang="en-US" sz="3200" dirty="0" err="1">
                <a:latin typeface="Inconsolata"/>
                <a:cs typeface="Inconsolata"/>
              </a:rPr>
              <a:t>run_list</a:t>
            </a:r>
            <a:r>
              <a:rPr lang="en-US" sz="3200" dirty="0">
                <a:latin typeface="Inconsolata"/>
                <a:cs typeface="Inconsolata"/>
              </a:rPr>
              <a:t>:</a:t>
            </a:r>
          </a:p>
          <a:p>
            <a:r>
              <a:rPr lang="en-US" sz="3200" dirty="0">
                <a:latin typeface="Inconsolata"/>
                <a:cs typeface="Inconsolata"/>
              </a:rPr>
              <a:t>      - recipe[workstation::default]</a:t>
            </a:r>
          </a:p>
          <a:p>
            <a:r>
              <a:rPr lang="en-US" sz="3200" dirty="0">
                <a:latin typeface="Inconsolata"/>
                <a:cs typeface="Inconsolata"/>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Inconsolata"/>
                <a:cs typeface="Inconsolata"/>
              </a:rPr>
              <a:t>platforms:</a:t>
            </a:r>
          </a:p>
          <a:p>
            <a:r>
              <a:rPr lang="en-US" sz="3200" dirty="0">
                <a:latin typeface="Inconsolata"/>
                <a:cs typeface="Inconsolata"/>
              </a:rPr>
              <a:t>  - name: ubuntu-12.04</a:t>
            </a:r>
          </a:p>
          <a:p>
            <a:r>
              <a:rPr lang="en-US" sz="3200" dirty="0">
                <a:latin typeface="Inconsolata"/>
                <a:cs typeface="Inconsolata"/>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297411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a:t>
            </a:r>
            <a:r>
              <a:rPr lang="en-US" dirty="0"/>
              <a:t>centos </a:t>
            </a:r>
            <a:r>
              <a:rPr lang="en-US" dirty="0" smtClean="0"/>
              <a:t>6.6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371816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759117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400" dirty="0" smtClean="0"/>
              <a:t>---</a:t>
            </a:r>
          </a:p>
          <a:p>
            <a:r>
              <a:rPr lang="en-US" sz="2400" dirty="0" smtClean="0"/>
              <a:t>driver:</a:t>
            </a:r>
          </a:p>
          <a:p>
            <a:r>
              <a:rPr lang="en-US" sz="2400" dirty="0" smtClean="0"/>
              <a:t>  name: </a:t>
            </a:r>
            <a:r>
              <a:rPr lang="en-US" sz="2400" dirty="0" err="1" smtClean="0"/>
              <a:t>docker</a:t>
            </a:r>
            <a:endParaRPr lang="en-US" sz="2400" dirty="0" smtClean="0"/>
          </a:p>
          <a:p>
            <a:endParaRPr lang="en-US" sz="2400" dirty="0" smtClean="0"/>
          </a:p>
          <a:p>
            <a:r>
              <a:rPr lang="en-US" sz="2400" dirty="0" err="1" smtClean="0"/>
              <a:t>provisioner</a:t>
            </a:r>
            <a:r>
              <a:rPr lang="en-US" sz="2400" dirty="0" smtClean="0"/>
              <a:t>:</a:t>
            </a:r>
          </a:p>
          <a:p>
            <a:r>
              <a:rPr lang="en-US" sz="2400" dirty="0" smtClean="0"/>
              <a:t>  name: </a:t>
            </a:r>
            <a:r>
              <a:rPr lang="en-US" sz="2400" dirty="0" err="1" smtClean="0"/>
              <a:t>chef_zero</a:t>
            </a:r>
            <a:endParaRPr lang="en-US" sz="2400" dirty="0" smtClean="0"/>
          </a:p>
          <a:p>
            <a:endParaRPr lang="en-US" sz="2400" dirty="0" smtClean="0"/>
          </a:p>
          <a:p>
            <a:r>
              <a:rPr lang="en-US" sz="2400" dirty="0" smtClean="0"/>
              <a:t>platforms:</a:t>
            </a:r>
          </a:p>
          <a:p>
            <a:r>
              <a:rPr lang="en-US" sz="2400" dirty="0" smtClean="0"/>
              <a:t>  - name: ubuntu-14.04</a:t>
            </a:r>
          </a:p>
          <a:p>
            <a:endParaRPr lang="en-US" sz="2400" dirty="0" smtClean="0"/>
          </a:p>
          <a:p>
            <a:r>
              <a:rPr lang="en-US" sz="2400" dirty="0" smtClean="0"/>
              <a:t>suites:</a:t>
            </a:r>
          </a:p>
          <a:p>
            <a:r>
              <a:rPr lang="en-US" sz="2400" dirty="0" smtClean="0"/>
              <a:t>  - name: default</a:t>
            </a:r>
          </a:p>
          <a:p>
            <a:r>
              <a:rPr lang="en-US" sz="2400" dirty="0" smtClean="0"/>
              <a:t>    run_list:</a:t>
            </a:r>
            <a:endParaRPr lang="en-US" sz="24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a:solidFill>
                  <a:srgbClr val="3E4346"/>
                </a:solidFill>
                <a:cs typeface="Inconsolata"/>
              </a:rPr>
              <a:t>github.com</a:t>
            </a:r>
            <a:r>
              <a:rPr lang="en-US" dirty="0">
                <a:solidFill>
                  <a:srgbClr val="3E4346"/>
                </a:solidFill>
                <a:cs typeface="Inconsolata"/>
              </a:rPr>
              <a:t>/</a:t>
            </a:r>
            <a:r>
              <a:rPr lang="en-US" dirty="0" err="1">
                <a:solidFill>
                  <a:srgbClr val="3E4346"/>
                </a:solidFill>
                <a:cs typeface="Inconsolata"/>
              </a:rPr>
              <a:t>portertech</a:t>
            </a:r>
            <a:r>
              <a:rPr lang="en-US" dirty="0">
                <a:solidFill>
                  <a:srgbClr val="3E4346"/>
                </a:solidFill>
                <a:cs typeface="Inconsolata"/>
              </a:rPr>
              <a:t>/kitchen-</a:t>
            </a:r>
            <a:r>
              <a:rPr lang="en-US" dirty="0" err="1">
                <a:solidFill>
                  <a:srgbClr val="3E4346"/>
                </a:solidFill>
                <a:cs typeface="Inconsolata"/>
              </a:rPr>
              <a:t>docker</a:t>
            </a:r>
            <a:endParaRPr lang="en-US" dirty="0">
              <a:solidFill>
                <a:srgbClr val="3E4346"/>
              </a:solidFill>
              <a:cs typeface="Inconsolata"/>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644152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centos-6.6</a:t>
            </a:r>
          </a:p>
        </p:txBody>
      </p:sp>
      <p:sp>
        <p:nvSpPr>
          <p:cNvPr id="9" name="Content Placeholder 8"/>
          <p:cNvSpPr>
            <a:spLocks noGrp="1"/>
          </p:cNvSpPr>
          <p:nvPr>
            <p:ph sz="quarter" idx="10"/>
          </p:nvPr>
        </p:nvSpPr>
        <p:spPr>
          <a:xfrm>
            <a:off x="1121105" y="2113748"/>
            <a:ext cx="7065287" cy="6081346"/>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centos-6.6</a:t>
            </a:r>
          </a:p>
          <a:p>
            <a:endParaRPr lang="en-US" sz="2400" dirty="0"/>
          </a:p>
          <a:p>
            <a:r>
              <a:rPr lang="en-US" sz="2400" dirty="0"/>
              <a:t>suites:</a:t>
            </a:r>
          </a:p>
          <a:p>
            <a:r>
              <a:rPr lang="en-US" sz="2400" dirty="0"/>
              <a:t>  - name: default</a:t>
            </a:r>
          </a:p>
          <a:p>
            <a:r>
              <a:rPr lang="en-US" sz="2400" dirty="0"/>
              <a:t>    run_list</a:t>
            </a:r>
            <a:r>
              <a:rPr lang="en-US" sz="2400" dirty="0" smtClean="0"/>
              <a:t>:</a:t>
            </a:r>
            <a:endParaRPr lang="en-US" sz="24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27</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Inconsolata"/>
              </a:rPr>
              <a:t>https://</a:t>
            </a:r>
            <a:r>
              <a:rPr lang="en-US" dirty="0" err="1" smtClean="0">
                <a:solidFill>
                  <a:srgbClr val="3E4346"/>
                </a:solidFill>
                <a:cs typeface="Inconsolata"/>
              </a:rPr>
              <a:t>www.centos.org</a:t>
            </a:r>
            <a:endParaRPr lang="en-US" dirty="0">
              <a:solidFill>
                <a:srgbClr val="3E4346"/>
              </a:solidFill>
              <a:cs typeface="Inconsolata"/>
            </a:endParaRPr>
          </a:p>
        </p:txBody>
      </p:sp>
    </p:spTree>
    <p:extLst>
      <p:ext uri="{BB962C8B-B14F-4D97-AF65-F5344CB8AC3E}">
        <p14:creationId xmlns:p14="http://schemas.microsoft.com/office/powerpoint/2010/main" val="3319992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default-centos-66  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727396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Configure the "workstation" cookbook's </a:t>
            </a:r>
            <a:r>
              <a:rPr lang="en-US" dirty="0" smtClean="0">
                <a:latin typeface="Inconsolata"/>
                <a:cs typeface="Inconsolata"/>
              </a:rPr>
              <a:t>.</a:t>
            </a:r>
            <a:r>
              <a:rPr lang="en-US" dirty="0" err="1" smtClean="0">
                <a:latin typeface="Inconsolata"/>
                <a:cs typeface="Inconsolata"/>
              </a:rPr>
              <a:t>kitchen.yml</a:t>
            </a:r>
            <a:r>
              <a:rPr lang="en-US" dirty="0" smtClean="0"/>
              <a:t> to use the Docker driver and centos-6.6 platform</a:t>
            </a:r>
          </a:p>
          <a:p>
            <a:pPr marL="380990" indent="-380990">
              <a:buFont typeface="Wingdings" charset="2"/>
              <a:buChar char="q"/>
            </a:pPr>
            <a:r>
              <a:rPr lang="en-US" dirty="0" smtClean="0"/>
              <a:t>Use </a:t>
            </a:r>
            <a:r>
              <a:rPr lang="en-US" dirty="0" smtClean="0">
                <a:latin typeface="Inconsolata"/>
                <a:cs typeface="Inconsolata"/>
              </a:rPr>
              <a:t>kitchen converge</a:t>
            </a:r>
            <a:r>
              <a:rPr lang="en-US" dirty="0" smtClean="0"/>
              <a:t> to apply the recipe on a virtual machine</a:t>
            </a:r>
            <a:endParaRPr lang="en-US" dirty="0"/>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67975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a:p>
            <a:endParaRPr lang="en-US" sz="3200" dirty="0"/>
          </a:p>
          <a:p>
            <a:r>
              <a:rPr lang="en-US" sz="3200" dirty="0"/>
              <a:t>Because this is all too common a story that happens when delivering deployment scripts to production.</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882755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create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62334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converge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the instance (if necessary) and then apply</a:t>
            </a:r>
          </a:p>
          <a:p>
            <a:r>
              <a:rPr lang="en-US" sz="3200" dirty="0">
                <a:latin typeface="Inconsolata"/>
                <a:cs typeface="Inconsolata"/>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67905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dirty="0"/>
              <a:t>-----&gt; Starting Kitchen (v1.4.0)</a:t>
            </a:r>
          </a:p>
          <a:p>
            <a:r>
              <a:rPr lang="en-US" dirty="0"/>
              <a:t>-----&gt; Creating &lt;default-centos-66&gt;...</a:t>
            </a:r>
          </a:p>
          <a:p>
            <a:r>
              <a:rPr lang="en-US" dirty="0"/>
              <a:t>       Sending build context to Docker daemon  2.56 </a:t>
            </a:r>
            <a:r>
              <a:rPr lang="en-US" dirty="0" smtClean="0"/>
              <a:t>kB</a:t>
            </a:r>
          </a:p>
          <a:p>
            <a:r>
              <a:rPr lang="en-US" dirty="0" smtClean="0"/>
              <a:t>(skipping)</a:t>
            </a:r>
            <a:endParaRPr lang="en-US" dirty="0"/>
          </a:p>
          <a:p>
            <a:r>
              <a:rPr lang="en-US" dirty="0"/>
              <a:t>-----&gt;  Finished creating &lt;default-centos-66&gt; (1m18.32s).</a:t>
            </a:r>
          </a:p>
          <a:p>
            <a:r>
              <a:rPr lang="en-US" dirty="0"/>
              <a:t>-----&gt; Converging &lt;default-centos-66&gt;...</a:t>
            </a:r>
          </a:p>
          <a:p>
            <a:r>
              <a:rPr lang="en-US" dirty="0"/>
              <a:t>$$$$$$ Running legacy converge for 'Docker' Driver</a:t>
            </a:r>
          </a:p>
          <a:p>
            <a:r>
              <a:rPr lang="en-US" dirty="0" smtClean="0"/>
              <a:t>(skipping)</a:t>
            </a:r>
          </a:p>
          <a:p>
            <a:r>
              <a:rPr lang="en-US" dirty="0"/>
              <a:t>Synchronizing Cookbooks:</a:t>
            </a:r>
          </a:p>
          <a:p>
            <a:r>
              <a:rPr lang="en-US" dirty="0"/>
              <a:t>         - workstation</a:t>
            </a:r>
          </a:p>
          <a:p>
            <a:r>
              <a:rPr lang="en-US" dirty="0"/>
              <a:t>       Compiling Cookbooks...</a:t>
            </a:r>
          </a:p>
          <a:p>
            <a:r>
              <a:rPr lang="en-US" dirty="0"/>
              <a:t>       Converging 0 </a:t>
            </a:r>
            <a:r>
              <a:rPr lang="en-US" dirty="0" smtClean="0"/>
              <a:t>resources</a:t>
            </a:r>
          </a:p>
          <a:p>
            <a:r>
              <a:rPr lang="en-US" dirty="0" smtClean="0"/>
              <a:t>       Running handlers:</a:t>
            </a:r>
            <a:endParaRPr lang="en-US"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24797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t>Within the </a:t>
            </a:r>
            <a:r>
              <a:rPr lang="en-US" dirty="0" smtClean="0">
                <a:latin typeface="Inconsolata"/>
                <a:cs typeface="Inconsolata"/>
              </a:rPr>
              <a:t>"apache"</a:t>
            </a:r>
            <a:r>
              <a:rPr lang="en-US" dirty="0" smtClean="0"/>
              <a:t> cookbook use </a:t>
            </a:r>
            <a:r>
              <a:rPr lang="en-US" dirty="0">
                <a:latin typeface="Inconsolata"/>
                <a:cs typeface="Inconsolata"/>
              </a:rPr>
              <a:t>kitchen converge</a:t>
            </a:r>
            <a:r>
              <a:rPr lang="en-US" dirty="0"/>
              <a:t> </a:t>
            </a:r>
            <a:r>
              <a:rPr lang="en-US" dirty="0" smtClean="0"/>
              <a:t>for the default suite on the </a:t>
            </a:r>
            <a:r>
              <a:rPr lang="en-US" dirty="0"/>
              <a:t>centos 6.6 </a:t>
            </a:r>
            <a:r>
              <a:rPr lang="en-US" dirty="0" smtClean="0"/>
              <a:t>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4281102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centos-6.6</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3" name="TextBox 12"/>
          <p:cNvSpPr txBox="1"/>
          <p:nvPr/>
        </p:nvSpPr>
        <p:spPr bwMode="white">
          <a:xfrm>
            <a:off x="5558250" y="7442438"/>
            <a:ext cx="9142157" cy="709991"/>
          </a:xfrm>
          <a:prstGeom prst="rect">
            <a:avLst/>
          </a:prstGeom>
        </p:spPr>
        <p:txBody>
          <a:bodyPr vert="horz" wrap="none" lIns="121920" tIns="121920" rIns="121920" bIns="121920" rtlCol="0">
            <a:normAutofit lnSpcReduction="10000"/>
          </a:bodyPr>
          <a:lstStyle/>
          <a:p>
            <a:pPr algn="ctr"/>
            <a:r>
              <a:rPr lang="en-US" sz="3200" dirty="0">
                <a:cs typeface="Inconsolata"/>
              </a:rPr>
              <a:t>https://</a:t>
            </a:r>
            <a:r>
              <a:rPr lang="en-US" sz="3200" dirty="0" err="1">
                <a:cs typeface="Inconsolata"/>
              </a:rPr>
              <a:t>github.com</a:t>
            </a:r>
            <a:r>
              <a:rPr lang="en-US" sz="3200" dirty="0">
                <a:cs typeface="Inconsolata"/>
              </a:rPr>
              <a:t>/</a:t>
            </a:r>
            <a:r>
              <a:rPr lang="en-US" sz="3200" dirty="0" err="1">
                <a:cs typeface="Inconsolata"/>
              </a:rPr>
              <a:t>portertech</a:t>
            </a:r>
            <a:r>
              <a:rPr lang="en-US" sz="3200" dirty="0">
                <a:cs typeface="Inconsolata"/>
              </a:rPr>
              <a:t>/kitchen-</a:t>
            </a:r>
            <a:r>
              <a:rPr lang="en-US" sz="3200" dirty="0" err="1">
                <a:cs typeface="Inconsolata"/>
              </a:rPr>
              <a:t>docker</a:t>
            </a:r>
            <a:endParaRPr lang="en-US" sz="3200" dirty="0">
              <a:cs typeface="Inconsolata"/>
            </a:endParaRPr>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324087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832732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dirty="0"/>
              <a:t>-----&gt; Starting Kitchen (v1.4.0)</a:t>
            </a:r>
          </a:p>
          <a:p>
            <a:r>
              <a:rPr lang="en-US" dirty="0"/>
              <a:t>-----&gt; Creating &lt;default-centos-66&gt;...</a:t>
            </a:r>
          </a:p>
          <a:p>
            <a:r>
              <a:rPr lang="en-US" dirty="0"/>
              <a:t>       Sending build context to Docker daemon  2.56 kB</a:t>
            </a:r>
          </a:p>
          <a:p>
            <a:r>
              <a:rPr lang="en-US" dirty="0"/>
              <a:t>       Sending build context to Docker daemon</a:t>
            </a:r>
          </a:p>
          <a:p>
            <a:r>
              <a:rPr lang="en-US" dirty="0" smtClean="0"/>
              <a:t>(skipping)</a:t>
            </a:r>
          </a:p>
          <a:p>
            <a:r>
              <a:rPr lang="en-US" dirty="0"/>
              <a:t> Installing Chef</a:t>
            </a:r>
          </a:p>
          <a:p>
            <a:r>
              <a:rPr lang="en-US" dirty="0"/>
              <a:t>       installing with rpm...</a:t>
            </a:r>
          </a:p>
          <a:p>
            <a:r>
              <a:rPr lang="en-US" dirty="0"/>
              <a:t>       warning: /</a:t>
            </a:r>
            <a:r>
              <a:rPr lang="en-US" dirty="0" err="1"/>
              <a:t>tmp</a:t>
            </a:r>
            <a:r>
              <a:rPr lang="en-US" dirty="0"/>
              <a:t>/install.sh.23/chef-12.4.1-1.el6.x86_64.rpm: Header V4 DSA/SHA1 Signature, key ID 83ef826a: </a:t>
            </a:r>
            <a:r>
              <a:rPr lang="en-US" dirty="0" smtClean="0"/>
              <a:t>NOKEY</a:t>
            </a:r>
          </a:p>
          <a:p>
            <a:r>
              <a:rPr lang="en-US" dirty="0" smtClean="0"/>
              <a:t>(skipping)</a:t>
            </a:r>
          </a:p>
          <a:p>
            <a:r>
              <a:rPr lang="en-US" dirty="0"/>
              <a:t> Synchronizing Cookbooks:</a:t>
            </a:r>
          </a:p>
          <a:p>
            <a:r>
              <a:rPr lang="en-US" dirty="0"/>
              <a:t>         - apache</a:t>
            </a:r>
          </a:p>
          <a:p>
            <a:r>
              <a:rPr lang="en-US" dirty="0"/>
              <a:t>       Compiling Cookbooks</a:t>
            </a:r>
            <a:r>
              <a:rPr lang="en-US" dirty="0" smtClean="0"/>
              <a:t>...</a:t>
            </a:r>
          </a:p>
        </p:txBody>
      </p:sp>
      <p:sp>
        <p:nvSpPr>
          <p:cNvPr id="3" name="Title 2"/>
          <p:cNvSpPr>
            <a:spLocks noGrp="1"/>
          </p:cNvSpPr>
          <p:nvPr>
            <p:ph type="title"/>
          </p:nvPr>
        </p:nvSpPr>
        <p:spPr/>
        <p:txBody>
          <a:bodyPr/>
          <a:lstStyle/>
          <a:p>
            <a:r>
              <a:rPr lang="en-US" dirty="0"/>
              <a:t>Converge </a:t>
            </a:r>
            <a:r>
              <a:rPr lang="en-US" dirty="0" smtClean="0"/>
              <a:t>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2003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t>What does this test when </a:t>
            </a:r>
            <a:r>
              <a:rPr lang="en-US" dirty="0" smtClean="0">
                <a:latin typeface="Inconsolata"/>
                <a:cs typeface="Inconsolata"/>
              </a:rPr>
              <a:t>kitchen</a:t>
            </a:r>
            <a:r>
              <a:rPr lang="en-US" dirty="0" smtClean="0"/>
              <a:t> converges a recipe?</a:t>
            </a:r>
          </a:p>
          <a:p>
            <a:endParaRPr lang="en-US" dirty="0"/>
          </a:p>
          <a:p>
            <a:r>
              <a:rPr lang="en-US" dirty="0" smtClean="0"/>
              <a:t>And what </a:t>
            </a:r>
            <a:r>
              <a:rPr lang="en-US" dirty="0"/>
              <a:t>does it NOT test when </a:t>
            </a:r>
            <a:r>
              <a:rPr lang="en-US" dirty="0">
                <a:latin typeface="Inconsolata"/>
                <a:cs typeface="Inconsolata"/>
              </a:rPr>
              <a:t>kitchen</a:t>
            </a:r>
            <a:r>
              <a:rPr lang="en-US" dirty="0"/>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2444883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477390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3340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r>
              <a:rPr lang="en-US" dirty="0" smtClean="0"/>
              <a:t>?</a:t>
            </a:r>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669533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verify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Create, converge, and verify one or more </a:t>
            </a:r>
          </a:p>
          <a:p>
            <a:r>
              <a:rPr lang="en-US" sz="3200" dirty="0">
                <a:latin typeface="Inconsolata"/>
                <a:cs typeface="Inconsolata"/>
              </a:rPr>
              <a:t>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59044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destroy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one or more instances.</a:t>
            </a:r>
          </a:p>
          <a:p>
            <a:endParaRPr lang="en-US" sz="3200" dirty="0">
              <a:latin typeface="Inconsolata"/>
              <a:cs typeface="Inconsolata"/>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Inconsolata"/>
                <a:cs typeface="Inconsolata"/>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294321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200" dirty="0">
                <a:latin typeface="Inconsolata"/>
                <a:cs typeface="Inconsolata"/>
              </a:rPr>
              <a:t>$ kitchen test [</a:t>
            </a:r>
            <a:r>
              <a:rPr lang="en-US" sz="3200" dirty="0" err="1">
                <a:latin typeface="Inconsolata"/>
                <a:cs typeface="Inconsolata"/>
              </a:rPr>
              <a:t>INSTANCE|REGEXP|all</a:t>
            </a:r>
            <a:r>
              <a:rPr lang="en-US" sz="3200" dirty="0">
                <a:latin typeface="Inconsolata"/>
                <a:cs typeface="Inconsolata"/>
              </a:rPr>
              <a:t>]</a:t>
            </a:r>
          </a:p>
          <a:p>
            <a:endParaRPr lang="en-US" sz="3200" dirty="0">
              <a:latin typeface="Inconsolata"/>
              <a:cs typeface="Inconsolata"/>
            </a:endParaRPr>
          </a:p>
          <a:p>
            <a:r>
              <a:rPr lang="en-US" sz="3200" dirty="0">
                <a:latin typeface="Inconsolata"/>
                <a:cs typeface="Inconsolata"/>
              </a:rPr>
              <a:t>Destroys (for </a:t>
            </a:r>
            <a:r>
              <a:rPr lang="en-US" sz="3200" dirty="0" err="1">
                <a:latin typeface="Inconsolata"/>
                <a:cs typeface="Inconsolata"/>
              </a:rPr>
              <a:t>clean-up</a:t>
            </a:r>
            <a:r>
              <a:rPr lang="en-US" sz="3200" dirty="0">
                <a:latin typeface="Inconsolata"/>
                <a:cs typeface="Inconsolata"/>
              </a:rPr>
              <a:t>), creates, converges, verifies </a:t>
            </a:r>
          </a:p>
          <a:p>
            <a:r>
              <a:rPr lang="en-US" sz="3200" dirty="0">
                <a:latin typeface="Inconsolata"/>
                <a:cs typeface="Inconsolata"/>
              </a:rPr>
              <a:t>and then destroys one or more instances.</a:t>
            </a:r>
          </a:p>
          <a:p>
            <a:endParaRPr lang="en-US" sz="3200" dirty="0">
              <a:latin typeface="Inconsolata"/>
              <a:cs typeface="Inconsolata"/>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5051805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Inconsolata"/>
              </a:rPr>
              <a:t>http://</a:t>
            </a:r>
            <a:r>
              <a:rPr lang="en-US" sz="2400" dirty="0" err="1">
                <a:cs typeface="Inconsolata"/>
              </a:rPr>
              <a:t>serverspec.org</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83953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latin typeface="Inconsolata"/>
                <a:cs typeface="Inconsolata"/>
              </a:rPr>
              <a:t>tree</a:t>
            </a:r>
            <a:r>
              <a:rPr lang="en-US" dirty="0" smtClean="0">
                <a:latin typeface="+mn-lt"/>
                <a:cs typeface="Inconsolata"/>
              </a:rPr>
              <a:t> Package </a:t>
            </a:r>
            <a:r>
              <a:rPr lang="en-US" dirty="0">
                <a:latin typeface="+mn-lt"/>
                <a:cs typeface="Inconsolata"/>
              </a:rPr>
              <a:t>I</a:t>
            </a:r>
            <a:r>
              <a:rPr lang="en-US" dirty="0" smtClean="0">
                <a:latin typeface="+mn-lt"/>
                <a:cs typeface="Inconsolata"/>
              </a:rPr>
              <a:t>nstalled?</a:t>
            </a:r>
            <a:endParaRPr lang="en-US" dirty="0">
              <a:latin typeface="+mn-lt"/>
              <a:cs typeface="Inconsolata"/>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serverspec.org</a:t>
            </a:r>
            <a:r>
              <a:rPr lang="en-US" sz="3200" dirty="0">
                <a:cs typeface="Inconsolata"/>
              </a:rPr>
              <a:t>/</a:t>
            </a:r>
            <a:r>
              <a:rPr lang="en-US" sz="3200" dirty="0" err="1">
                <a:cs typeface="Inconsolata"/>
              </a:rPr>
              <a:t>resource_types.html#package</a:t>
            </a:r>
            <a:endParaRPr lang="en-US" sz="3200" dirty="0">
              <a:cs typeface="Inconsolata"/>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34002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077200" y="7049870"/>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Inconsolata"/>
              </a:rPr>
              <a:t>http://</a:t>
            </a:r>
            <a:r>
              <a:rPr lang="en-US" sz="3200" dirty="0" err="1">
                <a:cs typeface="Inconsolata"/>
              </a:rPr>
              <a:t>kitchen.ci</a:t>
            </a:r>
            <a:r>
              <a:rPr lang="en-US" sz="3200" dirty="0">
                <a:cs typeface="Inconsolata"/>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449415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Our </a:t>
            </a:r>
            <a:r>
              <a:rPr lang="en-US" dirty="0" smtClean="0"/>
              <a:t>Assertion in a spec File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Describing a body of tests for the </a:t>
            </a:r>
            <a:r>
              <a:rPr lang="en-US" dirty="0"/>
              <a:t>"workstation" </a:t>
            </a:r>
            <a:r>
              <a:rPr lang="en-US" dirty="0" smtClean="0"/>
              <a:t>cookbook's default recipe.</a:t>
            </a:r>
            <a:endParaRPr lang="en-US" dirty="0"/>
          </a:p>
        </p:txBody>
      </p:sp>
      <p:sp>
        <p:nvSpPr>
          <p:cNvPr id="11" name="TextBox 10"/>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
        <p:nvSpPr>
          <p:cNvPr id="19" name="Rectangle 18"/>
          <p:cNvSpPr/>
          <p:nvPr/>
        </p:nvSpPr>
        <p:spPr bwMode="auto">
          <a:xfrm>
            <a:off x="1137007" y="304397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6738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97063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
        <p:nvSpPr>
          <p:cNvPr id="10" name="TextBox 9"/>
          <p:cNvSpPr txBox="1"/>
          <p:nvPr/>
        </p:nvSpPr>
        <p:spPr bwMode="white">
          <a:xfrm>
            <a:off x="8050760" y="7358043"/>
            <a:ext cx="8263311" cy="643000"/>
          </a:xfrm>
          <a:prstGeom prst="rect">
            <a:avLst/>
          </a:prstGeom>
        </p:spPr>
        <p:txBody>
          <a:bodyPr vert="horz" wrap="none" lIns="121920" tIns="121920" rIns="121920" bIns="121920" rtlCol="0">
            <a:noAutofit/>
          </a:bodyPr>
          <a:lstStyle/>
          <a:p>
            <a:pPr algn="ctr"/>
            <a:r>
              <a:rPr lang="en-US" sz="2800" dirty="0">
                <a:cs typeface="Inconsolata"/>
              </a:rPr>
              <a:t>http://</a:t>
            </a:r>
            <a:r>
              <a:rPr lang="en-US" sz="2800" dirty="0" err="1">
                <a:cs typeface="Inconsolata"/>
              </a:rPr>
              <a:t>serverspec.org</a:t>
            </a:r>
            <a:r>
              <a:rPr lang="en-US" sz="2800" dirty="0">
                <a:cs typeface="Inconsolata"/>
              </a:rPr>
              <a:t>/</a:t>
            </a:r>
            <a:r>
              <a:rPr lang="en-US" sz="2800" dirty="0" err="1">
                <a:cs typeface="Inconsolata"/>
              </a:rPr>
              <a:t>resource_types.html#package</a:t>
            </a:r>
            <a:endParaRPr lang="en-US" sz="2800" dirty="0">
              <a:cs typeface="Inconsolata"/>
            </a:endParaRPr>
          </a:p>
        </p:txBody>
      </p:sp>
    </p:spTree>
    <p:extLst>
      <p:ext uri="{BB962C8B-B14F-4D97-AF65-F5344CB8AC3E}">
        <p14:creationId xmlns:p14="http://schemas.microsoft.com/office/powerpoint/2010/main" val="296958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Inconsolata"/>
              </a:rPr>
              <a:t>http://</a:t>
            </a:r>
            <a:r>
              <a:rPr lang="en-US" sz="2400" dirty="0" err="1">
                <a:cs typeface="Inconsolata"/>
              </a:rPr>
              <a:t>kitchen.ci</a:t>
            </a:r>
            <a:r>
              <a:rPr lang="en-US" sz="2400" dirty="0">
                <a:cs typeface="Inconsolata"/>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5155164" y="3654384"/>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915401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This corresponds exactly to the Suite name we set up in the </a:t>
            </a:r>
            <a:r>
              <a:rPr lang="en-US" sz="2667" dirty="0">
                <a:latin typeface="Inconsolata"/>
                <a:cs typeface="Inconsolata"/>
              </a:rPr>
              <a:t>.</a:t>
            </a:r>
            <a:r>
              <a:rPr lang="en-US" sz="2667" dirty="0" err="1">
                <a:latin typeface="Inconsolata"/>
                <a:cs typeface="Inconsolata"/>
              </a:rPr>
              <a:t>kitchen.yml</a:t>
            </a:r>
            <a:r>
              <a:rPr lang="en-US" sz="2667" dirty="0"/>
              <a:t> file. If we had a suite called "server-only", then you would put tests for the server only suite under</a:t>
            </a:r>
          </a:p>
        </p:txBody>
      </p:sp>
      <p:sp>
        <p:nvSpPr>
          <p:cNvPr id="6" name="Rectangle 5"/>
          <p:cNvSpPr/>
          <p:nvPr/>
        </p:nvSpPr>
        <p:spPr bwMode="auto">
          <a:xfrm>
            <a:off x="8053588" y="3632949"/>
            <a:ext cx="1221811"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3537991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93785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9459259" y="3611516"/>
            <a:ext cx="1630339"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1225044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Inconsolata"/>
                <a:cs typeface="Inconsolata"/>
              </a:rPr>
              <a:t>workstation/test/integration/default/</a:t>
            </a:r>
            <a:r>
              <a:rPr lang="en-US" sz="2667" dirty="0" err="1">
                <a:latin typeface="Inconsolata"/>
                <a:cs typeface="Inconsolata"/>
              </a:rPr>
              <a:t>serverspec</a:t>
            </a:r>
            <a:r>
              <a:rPr lang="en-US" sz="2667" dirty="0">
                <a:latin typeface="Inconsolata"/>
                <a:cs typeface="Inconsolata"/>
              </a:rPr>
              <a:t>/</a:t>
            </a:r>
            <a:r>
              <a:rPr lang="en-US" sz="2667" dirty="0" err="1">
                <a:latin typeface="Inconsolata"/>
                <a:cs typeface="Inconsolata"/>
              </a:rPr>
              <a:t>default_spec.rb</a:t>
            </a:r>
            <a:endParaRPr lang="en-US" sz="2667" dirty="0">
              <a:latin typeface="Inconsolata"/>
              <a:cs typeface="Inconsolata"/>
            </a:endParaRPr>
          </a:p>
          <a:p>
            <a:endParaRPr lang="en-US" sz="2667" dirty="0">
              <a:latin typeface="Inconsolata"/>
              <a:cs typeface="Inconsolata"/>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Inconsolata"/>
                <a:cs typeface="Inconsolata"/>
              </a:rPr>
              <a:t>kitchen verify</a:t>
            </a:r>
            <a:r>
              <a:rPr lang="en-US" sz="2667" dirty="0"/>
              <a:t>.</a:t>
            </a:r>
          </a:p>
        </p:txBody>
      </p:sp>
      <p:sp>
        <p:nvSpPr>
          <p:cNvPr id="6" name="Rectangle 5"/>
          <p:cNvSpPr/>
          <p:nvPr/>
        </p:nvSpPr>
        <p:spPr bwMode="auto">
          <a:xfrm>
            <a:off x="11224472" y="3611516"/>
            <a:ext cx="262791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51</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smtClean="0">
                <a:cs typeface="Inconsolata"/>
              </a:rPr>
              <a:t>http://kitchen.ci/docs/getting-started/writing-test</a:t>
            </a:r>
            <a:endParaRPr lang="en-US" sz="2400" dirty="0">
              <a:cs typeface="Inconsolata"/>
            </a:endParaRPr>
          </a:p>
        </p:txBody>
      </p:sp>
    </p:spTree>
    <p:extLst>
      <p:ext uri="{BB962C8B-B14F-4D97-AF65-F5344CB8AC3E}">
        <p14:creationId xmlns:p14="http://schemas.microsoft.com/office/powerpoint/2010/main" val="2968154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3006251"/>
          </a:xfrm>
        </p:spPr>
        <p:txBody>
          <a:bodyPr/>
          <a:lstStyle/>
          <a:p>
            <a:r>
              <a:rPr lang="en-US" dirty="0" smtClean="0"/>
              <a:t>$ cd ~</a:t>
            </a:r>
          </a:p>
          <a:p>
            <a:endParaRPr lang="en-US" dirty="0" smtClean="0"/>
          </a:p>
          <a:p>
            <a:r>
              <a:rPr lang="en-US" dirty="0"/>
              <a:t>$ cd </a:t>
            </a:r>
            <a:r>
              <a:rPr lang="en-US" dirty="0" smtClean="0"/>
              <a:t>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8087333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dirty="0"/>
              <a:t>-----&gt; Starting Kitchen (v1.4.0)</a:t>
            </a:r>
          </a:p>
          <a:p>
            <a:r>
              <a:rPr lang="en-US" dirty="0"/>
              <a:t>-----&gt; Converging &lt;default-centos-66&gt;...</a:t>
            </a:r>
          </a:p>
          <a:p>
            <a:r>
              <a:rPr lang="en-US" dirty="0"/>
              <a:t>$$$$$$ Running legacy converge for 'Docker' Driver</a:t>
            </a:r>
          </a:p>
          <a:p>
            <a:r>
              <a:rPr lang="en-US" dirty="0" smtClean="0"/>
              <a:t>(skipping)</a:t>
            </a:r>
          </a:p>
          <a:p>
            <a:r>
              <a:rPr lang="en-US" dirty="0"/>
              <a:t>-----&gt; Chef Omnibus installation detected (install only if missing)</a:t>
            </a:r>
          </a:p>
          <a:p>
            <a:r>
              <a:rPr lang="en-US" dirty="0"/>
              <a:t>       Transferring files to &lt;default-centos-66&gt;</a:t>
            </a:r>
          </a:p>
          <a:p>
            <a:r>
              <a:rPr lang="en-US" dirty="0"/>
              <a:t>       Starting Chef Client, version 12.4.1</a:t>
            </a:r>
          </a:p>
          <a:p>
            <a:r>
              <a:rPr lang="en-US" dirty="0" smtClean="0"/>
              <a:t>(skipping)</a:t>
            </a:r>
          </a:p>
          <a:p>
            <a:r>
              <a:rPr lang="en-US" dirty="0" smtClean="0"/>
              <a:t>       </a:t>
            </a:r>
            <a:r>
              <a:rPr lang="en-US" dirty="0"/>
              <a:t>Running handlers:</a:t>
            </a:r>
          </a:p>
          <a:p>
            <a:r>
              <a:rPr lang="en-US" dirty="0"/>
              <a:t>       Running handlers complete</a:t>
            </a:r>
          </a:p>
          <a:p>
            <a:r>
              <a:rPr lang="en-US" dirty="0"/>
              <a:t>       Chef Client finished, 6/6 resources updated in 64.426896317 seconds</a:t>
            </a:r>
          </a:p>
          <a:p>
            <a:r>
              <a:rPr lang="en-US" dirty="0"/>
              <a:t>       Finished converging &lt;default-centos-66&gt; (1m9.02s).</a:t>
            </a:r>
          </a:p>
          <a:p>
            <a:r>
              <a:rPr lang="en-US"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0133484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~/cookbooks/workstation</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first test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739747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52956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4082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smtClean="0"/>
              <a:t>passwd</a:t>
            </a:r>
            <a:r>
              <a:rPr lang="en-US" dirty="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passwd</a:t>
            </a:r>
            <a:r>
              <a:rPr lang="en-US" dirty="0"/>
              <a:t>"</a:t>
            </a:r>
            <a:r>
              <a:rPr lang="en-US" dirty="0" smtClean="0"/>
              <a:t> 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592508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 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en-US" dirty="0"/>
              <a:t>"</a:t>
            </a:r>
            <a:r>
              <a:rPr lang="en-US" dirty="0" smtClean="0"/>
              <a:t> to have content that matches "</a:t>
            </a:r>
            <a:r>
              <a:rPr lang="en-US" dirty="0" err="1" smtClean="0"/>
              <a:t>ServerName</a:t>
            </a:r>
            <a:r>
              <a:rPr lang="en-US" dirty="0" smtClean="0"/>
              <a:t> </a:t>
            </a:r>
            <a:r>
              <a:rPr lang="en-US" dirty="0" err="1" smtClean="0"/>
              <a:t>www.example.jp</a:t>
            </a:r>
            <a:r>
              <a:rPr lang="en-US" dirty="0"/>
              <a:t>"</a:t>
            </a: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322567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en-US" dirty="0" err="1"/>
              <a:t>etc</a:t>
            </a:r>
            <a:r>
              <a:rPr lang="en-US" dirty="0"/>
              <a:t>/</a:t>
            </a:r>
            <a:r>
              <a:rPr lang="en-US" dirty="0" err="1"/>
              <a:t>sudoers</a:t>
            </a:r>
            <a:r>
              <a:rPr lang="en-US" dirty="0"/>
              <a:t>") do</a:t>
            </a:r>
          </a:p>
          <a:p>
            <a:r>
              <a:rPr lang="en-US" dirty="0"/>
              <a:t>  it { should </a:t>
            </a:r>
            <a:r>
              <a:rPr lang="en-US" dirty="0" err="1"/>
              <a:t>be_owned_by</a:t>
            </a:r>
            <a:r>
              <a:rPr lang="en-US" dirty="0"/>
              <a:t> "root"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en-US" dirty="0" err="1" smtClean="0"/>
              <a:t>etc</a:t>
            </a:r>
            <a:r>
              <a:rPr lang="en-US" dirty="0" smtClean="0"/>
              <a:t>/</a:t>
            </a:r>
            <a:r>
              <a:rPr lang="en-US" dirty="0" err="1" smtClean="0"/>
              <a:t>sudoers</a:t>
            </a:r>
            <a:r>
              <a:rPr lang="en-US" dirty="0" smtClean="0"/>
              <a:t>" to be owned by the "root" 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5602186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30391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2971721" cy="4350949"/>
          </a:xfrm>
        </p:spPr>
        <p:txBody>
          <a:bodyPr/>
          <a:lstStyle/>
          <a:p>
            <a:pPr marL="609585" indent="-609585">
              <a:buFont typeface="Wingdings" charset="2"/>
              <a:buChar char="q"/>
            </a:pPr>
            <a:r>
              <a:rPr lang="en-US" dirty="0" smtClean="0"/>
              <a:t>Add tests that validate that the remaining package resources have been installed </a:t>
            </a:r>
            <a:r>
              <a:rPr lang="en-US" sz="2400" dirty="0" smtClean="0">
                <a:hlinkClick r:id="rId3"/>
              </a:rPr>
              <a:t>http</a:t>
            </a:r>
            <a:r>
              <a:rPr lang="en-US" sz="2400" dirty="0">
                <a:hlinkClick r:id="rId3"/>
              </a:rPr>
              <a:t>://</a:t>
            </a:r>
            <a:r>
              <a:rPr lang="en-US" sz="2400" dirty="0" smtClean="0">
                <a:hlinkClick r:id="rId3"/>
              </a:rPr>
              <a:t>serverspec.org/resource_types.html#package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Add tests that validate the file resource </a:t>
            </a:r>
            <a:r>
              <a:rPr lang="en-US" sz="2400" dirty="0" smtClean="0">
                <a:hlinkClick r:id="rId4"/>
              </a:rPr>
              <a:t>http</a:t>
            </a:r>
            <a:r>
              <a:rPr lang="en-US" sz="2400" dirty="0">
                <a:hlinkClick r:id="rId4"/>
              </a:rPr>
              <a:t>://</a:t>
            </a:r>
            <a:r>
              <a:rPr lang="en-US" sz="2400" dirty="0" smtClean="0">
                <a:hlinkClick r:id="rId4"/>
              </a:rPr>
              <a:t>serverspec.org/resource_types.html#file</a:t>
            </a:r>
            <a:endParaRPr lang="en-US" dirty="0" smtClean="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 </a:t>
            </a:r>
            <a:r>
              <a:rPr lang="en-US" dirty="0" smtClean="0"/>
              <a:t>to </a:t>
            </a:r>
            <a:r>
              <a:rPr lang="en-US" dirty="0"/>
              <a:t>validate the test meets the expectations that you </a:t>
            </a:r>
            <a:r>
              <a:rPr lang="en-US" dirty="0" smtClean="0"/>
              <a:t>defined</a:t>
            </a:r>
            <a:endParaRPr lang="en-US"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492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en-US" sz="2400" dirty="0" err="1"/>
              <a:t>spec_helper</a:t>
            </a:r>
            <a:r>
              <a:rPr lang="en-US" sz="2400" dirty="0"/>
              <a:t>"</a:t>
            </a:r>
          </a:p>
          <a:p>
            <a:endParaRPr lang="en-US" sz="2400" dirty="0"/>
          </a:p>
          <a:p>
            <a:r>
              <a:rPr lang="en-US" sz="2400" dirty="0"/>
              <a:t>describe "workstation::default" 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667" dirty="0"/>
              <a:t>~/cookbooks/workstation/test/integration/default/</a:t>
            </a:r>
            <a:r>
              <a:rPr lang="en-US" sz="2667" dirty="0" err="1"/>
              <a:t>serverspec</a:t>
            </a:r>
            <a:r>
              <a:rPr lang="en-US" sz="2667" dirty="0"/>
              <a:t>/</a:t>
            </a:r>
            <a:r>
              <a:rPr lang="en-US" sz="2667" dirty="0" err="1"/>
              <a:t>default_spec.rb</a:t>
            </a:r>
            <a:endParaRPr lang="en-US" sz="2667" dirty="0"/>
          </a:p>
        </p:txBody>
      </p:sp>
      <p:sp>
        <p:nvSpPr>
          <p:cNvPr id="16" name="Content Placeholder 15"/>
          <p:cNvSpPr>
            <a:spLocks noGrp="1"/>
          </p:cNvSpPr>
          <p:nvPr>
            <p:ph sz="quarter" idx="12"/>
          </p:nvPr>
        </p:nvSpPr>
        <p:spPr/>
        <p:txBody>
          <a:bodyPr/>
          <a:lstStyle/>
          <a:p>
            <a:r>
              <a:rPr lang="en-US" dirty="0" smtClean="0"/>
              <a:t>The package named "</a:t>
            </a:r>
            <a:r>
              <a:rPr lang="en-US" dirty="0" err="1" smtClean="0"/>
              <a:t>git</a:t>
            </a:r>
            <a:r>
              <a:rPr lang="en-US" dirty="0" smtClean="0"/>
              <a:t>" 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082816" y="3772009"/>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22833269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err="1"/>
              <a:t>git</a:t>
            </a:r>
            <a:r>
              <a:rPr lang="en-US" sz="2400" dirty="0"/>
              <a:t>") 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err="1"/>
              <a:t>etc</a:t>
            </a:r>
            <a:r>
              <a:rPr lang="en-US" sz="2400" dirty="0"/>
              <a:t>/</a:t>
            </a:r>
            <a:r>
              <a:rPr lang="en-US" sz="2400" dirty="0" err="1"/>
              <a:t>motd</a:t>
            </a:r>
            <a:r>
              <a:rPr lang="en-US" sz="2400" dirty="0"/>
              <a:t>") do</a:t>
            </a:r>
          </a:p>
          <a:p>
            <a:r>
              <a:rPr lang="en-US" sz="2400" dirty="0"/>
              <a:t>    it { should </a:t>
            </a:r>
            <a:r>
              <a:rPr lang="en-US" sz="2400" dirty="0" err="1"/>
              <a:t>be_owned_by</a:t>
            </a:r>
            <a:r>
              <a:rPr lang="en-US" sz="2400" dirty="0"/>
              <a:t> "root" }</a:t>
            </a:r>
          </a:p>
          <a:p>
            <a:r>
              <a:rPr lang="en-US" sz="2400" dirty="0"/>
              <a:t>end</a:t>
            </a:r>
          </a:p>
          <a:p>
            <a:endParaRPr lang="en-US" sz="2400" dirty="0"/>
          </a:p>
          <a:p>
            <a:r>
              <a:rPr lang="en-US" sz="2400" dirty="0"/>
              <a:t>end</a:t>
            </a:r>
          </a:p>
        </p:txBody>
      </p:sp>
      <p:sp>
        <p:nvSpPr>
          <p:cNvPr id="15" name="Text Placeholder 14"/>
          <p:cNvSpPr>
            <a:spLocks noGrp="1"/>
          </p:cNvSpPr>
          <p:nvPr>
            <p:ph type="body" sz="quarter" idx="11"/>
          </p:nvPr>
        </p:nvSpPr>
        <p:spPr/>
        <p:txBody>
          <a:bodyPr>
            <a:normAutofit fontScale="70000" lnSpcReduction="20000"/>
          </a:bodyPr>
          <a:lstStyle/>
          <a:p>
            <a:r>
              <a:rPr lang="en-US" dirty="0" smtClean="0"/>
              <a:t>~/cookbooks</a:t>
            </a:r>
            <a:r>
              <a:rPr lang="en-US" dirty="0"/>
              <a:t>/workstation/test/integration/default/</a:t>
            </a:r>
            <a:r>
              <a:rPr lang="en-US" dirty="0" err="1"/>
              <a:t>serverspec</a:t>
            </a:r>
            <a:r>
              <a:rPr lang="en-US" dirty="0"/>
              <a:t>/</a:t>
            </a:r>
            <a:r>
              <a:rPr lang="en-US" dirty="0" err="1"/>
              <a:t>default_spec.rb</a:t>
            </a:r>
            <a:endParaRPr lang="en-US" dirty="0"/>
          </a:p>
        </p:txBody>
      </p:sp>
      <p:sp>
        <p:nvSpPr>
          <p:cNvPr id="16" name="Content Placeholder 15"/>
          <p:cNvSpPr>
            <a:spLocks noGrp="1"/>
          </p:cNvSpPr>
          <p:nvPr>
            <p:ph sz="quarter" idx="12"/>
          </p:nvPr>
        </p:nvSpPr>
        <p:spPr/>
        <p:txBody>
          <a:bodyPr/>
          <a:lstStyle/>
          <a:p>
            <a:r>
              <a:rPr lang="en-US" dirty="0" smtClean="0"/>
              <a:t>The file named "/</a:t>
            </a:r>
            <a:r>
              <a:rPr lang="en-US" dirty="0" err="1" smtClean="0"/>
              <a:t>etc</a:t>
            </a:r>
            <a:r>
              <a:rPr lang="en-US" dirty="0" smtClean="0"/>
              <a:t>/</a:t>
            </a:r>
            <a:r>
              <a:rPr lang="en-US" dirty="0" err="1" smtClean="0"/>
              <a:t>motd</a:t>
            </a:r>
            <a:r>
              <a:rPr lang="en-US" dirty="0" smtClean="0"/>
              <a:t>" should be owned by "root".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3232655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additional tests for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5614683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3403410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Inconsolata"/>
              <a:cs typeface="Inconsolata"/>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7437808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54342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dirty="0"/>
              <a:t>Create a test file for the </a:t>
            </a:r>
            <a:r>
              <a:rPr lang="en-US" dirty="0" smtClean="0"/>
              <a:t>"apache" </a:t>
            </a:r>
            <a:r>
              <a:rPr lang="en-US" dirty="0"/>
              <a:t>cookbook's default recipe</a:t>
            </a:r>
          </a:p>
          <a:p>
            <a:pPr marL="609585" indent="-609585">
              <a:buFont typeface="Wingdings" charset="2"/>
              <a:buChar char="q"/>
            </a:pPr>
            <a:endParaRPr lang="en-US" dirty="0" smtClean="0"/>
          </a:p>
          <a:p>
            <a:pPr marL="609585" indent="-609585">
              <a:buFont typeface="Wingdings" charset="2"/>
              <a:buChar char="q"/>
            </a:pPr>
            <a:r>
              <a:rPr lang="en-US" dirty="0" smtClean="0"/>
              <a:t>Add </a:t>
            </a:r>
            <a:r>
              <a:rPr lang="en-US" dirty="0"/>
              <a:t>tests that validate a working </a:t>
            </a:r>
            <a:r>
              <a:rPr lang="en-US" dirty="0" smtClean="0"/>
              <a:t>web server</a:t>
            </a:r>
            <a:endParaRPr lang="en-US" dirty="0"/>
          </a:p>
          <a:p>
            <a:pPr marL="609585" indent="-609585">
              <a:buFont typeface="Wingdings" charset="2"/>
              <a:buChar char="q"/>
            </a:pPr>
            <a:endParaRPr lang="en-US" dirty="0" smtClean="0"/>
          </a:p>
          <a:p>
            <a:pPr marL="609585" indent="-609585">
              <a:buFont typeface="Wingdings" charset="2"/>
              <a:buChar char="q"/>
            </a:pPr>
            <a:r>
              <a:rPr lang="en-US" dirty="0" smtClean="0"/>
              <a:t>Run </a:t>
            </a:r>
            <a:r>
              <a:rPr lang="en-US" dirty="0">
                <a:latin typeface="Inconsolata"/>
                <a:cs typeface="Inconsolata"/>
              </a:rPr>
              <a:t>kitchen </a:t>
            </a:r>
            <a:r>
              <a:rPr lang="en-US" dirty="0" smtClean="0">
                <a:latin typeface="Inconsolata"/>
                <a:cs typeface="Inconsolata"/>
              </a:rPr>
              <a:t>verify</a:t>
            </a:r>
            <a:endParaRPr lang="en-US" dirty="0">
              <a:latin typeface="Inconsolata"/>
              <a:cs typeface="Inconsolata"/>
            </a:endParaRPr>
          </a:p>
        </p:txBody>
      </p:sp>
      <p:sp>
        <p:nvSpPr>
          <p:cNvPr id="4" name="Content Placeholder 3"/>
          <p:cNvSpPr txBox="1">
            <a:spLocks/>
          </p:cNvSpPr>
          <p:nvPr/>
        </p:nvSpPr>
        <p:spPr>
          <a:xfrm>
            <a:off x="4125344" y="7232616"/>
            <a:ext cx="8005313" cy="1103169"/>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a:t>http://</a:t>
            </a:r>
            <a:r>
              <a:rPr lang="en-US" sz="2400" dirty="0" smtClean="0"/>
              <a:t>serverspec.org/resource_types.html#port	                                  </a:t>
            </a:r>
            <a:r>
              <a:rPr lang="en-US" sz="2400" dirty="0"/>
              <a:t>http://serverspec.org/resource_types.html#command</a:t>
            </a:r>
          </a:p>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72586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Lab Review: Return </a:t>
            </a:r>
            <a:r>
              <a:rPr lang="en-US" dirty="0"/>
              <a:t>H</a:t>
            </a:r>
            <a:r>
              <a:rPr lang="en-US" dirty="0" smtClean="0"/>
              <a:t>ome</a:t>
            </a:r>
            <a:endParaRPr lang="en-US" dirty="0"/>
          </a:p>
        </p:txBody>
      </p:sp>
      <p:sp>
        <p:nvSpPr>
          <p:cNvPr id="4" name="Text Placeholder 3"/>
          <p:cNvSpPr>
            <a:spLocks noGrp="1"/>
          </p:cNvSpPr>
          <p:nvPr>
            <p:ph type="body" sz="quarter" idx="11"/>
          </p:nvPr>
        </p:nvSpPr>
        <p:spPr>
          <a:xfrm>
            <a:off x="1121104" y="1337149"/>
            <a:ext cx="14422528" cy="2891951"/>
          </a:xfrm>
        </p:spPr>
        <p:txBody>
          <a:bodyPr/>
          <a:lstStyle/>
          <a:p>
            <a:r>
              <a:rPr lang="en-US" dirty="0" smtClean="0"/>
              <a:t>$ cd ~</a:t>
            </a:r>
          </a:p>
          <a:p>
            <a:endParaRPr lang="en-US" dirty="0"/>
          </a:p>
          <a:p>
            <a:r>
              <a:rPr lang="en-US" dirty="0" smtClean="0"/>
              <a:t>$ cd </a:t>
            </a:r>
            <a:r>
              <a:rPr lang="en-US" dirty="0"/>
              <a:t>cookbooks/apache</a:t>
            </a:r>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42429446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Review: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en-US" sz="2400" dirty="0" err="1" smtClean="0"/>
              <a:t>spec_helper</a:t>
            </a:r>
            <a:r>
              <a:rPr lang="en-US" sz="2400" dirty="0" smtClean="0"/>
              <a:t>"</a:t>
            </a:r>
          </a:p>
          <a:p>
            <a:endParaRPr lang="en-US" sz="2400" dirty="0" smtClean="0"/>
          </a:p>
          <a:p>
            <a:r>
              <a:rPr lang="en-US" sz="2400" dirty="0" smtClean="0"/>
              <a:t>describe "apache::default" 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command("curl http://localhost") 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fontScale="70000" lnSpcReduction="20000"/>
          </a:bodyPr>
          <a:lstStyle/>
          <a:p>
            <a:r>
              <a:rPr lang="en-US" dirty="0" smtClean="0"/>
              <a:t>~/cookbooks/apache/test/integration/default/</a:t>
            </a:r>
            <a:r>
              <a:rPr lang="en-US" dirty="0" err="1" smtClean="0"/>
              <a:t>serverspec</a:t>
            </a:r>
            <a:r>
              <a:rPr lang="en-US" dirty="0" smtClean="0"/>
              <a:t>/</a:t>
            </a:r>
            <a:r>
              <a:rPr lang="en-US" dirty="0" err="1" smtClean="0"/>
              <a:t>default_spec.rb</a:t>
            </a:r>
            <a:endParaRPr lang="en-US"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"curl http://localhost" should match "Hello, world!"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0925670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70049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"Added tests for the default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1322317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1"/>
            <a:ext cx="10974132" cy="3358573"/>
          </a:xfrm>
        </p:spPr>
        <p:txBody>
          <a:bodyPr/>
          <a:lstStyle/>
          <a:p>
            <a:r>
              <a:rPr lang="en-US" dirty="0" smtClean="0"/>
              <a:t>What questions can we help </a:t>
            </a:r>
            <a:r>
              <a:rPr lang="en-US" smtClean="0"/>
              <a:t>you answer?</a:t>
            </a:r>
            <a:endParaRPr lang="en-US" dirty="0" smtClean="0"/>
          </a:p>
          <a:p>
            <a:endParaRPr lang="en-US" dirty="0"/>
          </a:p>
          <a:p>
            <a:pPr marL="609585" indent="-609585">
              <a:buFont typeface="Arial"/>
              <a:buChar char="•"/>
            </a:pPr>
            <a:r>
              <a:rPr lang="en-US" dirty="0" smtClean="0"/>
              <a:t>Test Kitchen</a:t>
            </a:r>
          </a:p>
          <a:p>
            <a:pPr marL="609585" indent="-609585">
              <a:buFont typeface="Arial"/>
              <a:buChar char="•"/>
            </a:pPr>
            <a:r>
              <a:rPr lang="en-US" dirty="0" err="1" smtClean="0"/>
              <a:t>ServerSpec</a:t>
            </a:r>
            <a:endParaRPr lang="en-US" dirty="0" smtClean="0"/>
          </a:p>
          <a:p>
            <a:pPr marL="609585" indent="-609585">
              <a:buFont typeface="Arial"/>
              <a:buChar char="•"/>
            </a:pPr>
            <a:r>
              <a:rPr lang="en-US" dirty="0" smtClean="0"/>
              <a:t>Testing</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3415602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a:t>
            </a:r>
            <a:r>
              <a:rPr lang="en-US" dirty="0" smtClean="0"/>
              <a:t>cookbook to test against the centos</a:t>
            </a:r>
            <a:r>
              <a:rPr lang="en-US" dirty="0" smtClean="0"/>
              <a:t>-6.6 platform</a:t>
            </a:r>
          </a:p>
          <a:p>
            <a:pPr marL="380990" indent="-380990">
              <a:buFont typeface="Wingdings" charset="2"/>
              <a:buChar char="q"/>
            </a:pPr>
            <a:r>
              <a:rPr lang="en-US" dirty="0" smtClean="0"/>
              <a:t>Test </a:t>
            </a:r>
            <a:r>
              <a:rPr lang="en-US" dirty="0" smtClean="0"/>
              <a:t>the "workstation" cookbook </a:t>
            </a:r>
            <a:r>
              <a:rPr lang="en-US" dirty="0" smtClean="0"/>
              <a:t>on </a:t>
            </a:r>
            <a:r>
              <a:rPr lang="en-US" dirty="0" smtClean="0"/>
              <a:t>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76238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normAutofit/>
          </a:bodyPr>
          <a:lstStyle/>
          <a:p>
            <a:r>
              <a:rPr lang="en-US" dirty="0"/>
              <a:t>Test Kitchen is a test harness tool to execute your configured code on one or more platforms in isolation. A driver plugin architecture is used which lets you run your code on various cloud providers and virtualization technologies such </a:t>
            </a:r>
            <a:r>
              <a:rPr lang="en-US" dirty="0" smtClean="0"/>
              <a:t>as . . .</a:t>
            </a:r>
            <a:endParaRPr lang="en-US" dirty="0"/>
          </a:p>
        </p:txBody>
      </p:sp>
      <p:sp>
        <p:nvSpPr>
          <p:cNvPr id="4" name="TextBox 3"/>
          <p:cNvSpPr txBox="1"/>
          <p:nvPr/>
        </p:nvSpPr>
        <p:spPr bwMode="white">
          <a:xfrm>
            <a:off x="6399731" y="7143470"/>
            <a:ext cx="2739163" cy="600800"/>
          </a:xfrm>
          <a:prstGeom prst="rect">
            <a:avLst/>
          </a:prstGeom>
        </p:spPr>
        <p:txBody>
          <a:bodyPr vert="horz" wrap="none" lIns="121920" tIns="121920" rIns="121920" bIns="121920" rtlCol="0">
            <a:normAutofit fontScale="85000" lnSpcReduction="20000"/>
          </a:bodyPr>
          <a:lstStyle/>
          <a:p>
            <a:pPr algn="ctr">
              <a:defRPr/>
            </a:pPr>
            <a:r>
              <a:rPr lang="en-US" sz="3200" dirty="0">
                <a:solidFill>
                  <a:srgbClr val="3E4346"/>
                </a:solidFill>
                <a:cs typeface="Inconsolata"/>
              </a:rPr>
              <a:t>http://</a:t>
            </a:r>
            <a:r>
              <a:rPr lang="en-US" sz="3200" dirty="0" err="1">
                <a:solidFill>
                  <a:srgbClr val="3E4346"/>
                </a:solidFill>
                <a:cs typeface="Inconsolata"/>
              </a:rPr>
              <a:t>kitchen.ci</a:t>
            </a:r>
            <a:endParaRPr lang="en-US" sz="3200" dirty="0">
              <a:solidFill>
                <a:srgbClr val="3E4346"/>
              </a:solidFill>
              <a:cs typeface="Inconsolata"/>
            </a:endParaRPr>
          </a:p>
          <a:p>
            <a:pPr algn="ctr">
              <a:lnSpc>
                <a:spcPct val="100000"/>
              </a:lnSpc>
            </a:pPr>
            <a:endParaRPr lang="en-US" sz="3200" dirty="0">
              <a:solidFill>
                <a:srgbClr val="3E4346"/>
              </a:solidFill>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883624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15729</TotalTime>
  <Words>8105</Words>
  <Application>Microsoft Macintosh PowerPoint</Application>
  <PresentationFormat>Custom</PresentationFormat>
  <Paragraphs>988</Paragraphs>
  <Slides>72</Slides>
  <Notes>72</Notes>
  <HiddenSlides>0</HiddenSlides>
  <MMClips>0</MMClips>
  <ScaleCrop>false</ScaleCrop>
  <HeadingPairs>
    <vt:vector size="4" baseType="variant">
      <vt:variant>
        <vt:lpstr>Theme</vt:lpstr>
      </vt:variant>
      <vt:variant>
        <vt:i4>1</vt:i4>
      </vt:variant>
      <vt:variant>
        <vt:lpstr>Slide Titles</vt:lpstr>
      </vt:variant>
      <vt:variant>
        <vt:i4>72</vt:i4>
      </vt:variant>
    </vt:vector>
  </HeadingPairs>
  <TitlesOfParts>
    <vt:vector size="73" baseType="lpstr">
      <vt:lpstr>ChefDk3.2Template</vt:lpstr>
      <vt:lpstr>Testing Cookbooks</vt:lpstr>
      <vt:lpstr>Objectives</vt:lpstr>
      <vt:lpstr>Can We Test Cookbooks?</vt:lpstr>
      <vt:lpstr>Mandating Testing</vt:lpstr>
      <vt:lpstr>PowerPoint Presentation</vt:lpstr>
      <vt:lpstr>Testing Cookbooks</vt:lpstr>
      <vt:lpstr>Code Testing</vt:lpstr>
      <vt:lpstr>Test Configuration</vt:lpstr>
      <vt:lpstr>Test Kitchen</vt:lpstr>
      <vt:lpstr>PowerPoint Presentation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centos-6.6</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Example: Our Assertion in a spec File</vt:lpstr>
      <vt:lpstr>Example: Our Assertion in a spec File</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Review: Our Assertion in a spec File</vt:lpstr>
      <vt:lpstr>Review: Our Assertion in a spec File</vt:lpstr>
      <vt:lpstr>Lab: Commit Your Work</vt:lpstr>
      <vt:lpstr>Testing</vt:lpstr>
      <vt:lpstr>Testing Our Webserver</vt:lpstr>
      <vt:lpstr>Testing</vt:lpstr>
      <vt:lpstr>Lab: Testing Apache</vt:lpstr>
      <vt:lpstr>Lab Review: Return Home</vt:lpstr>
      <vt:lpstr>Lab Review: What Does the Webserver Say?</vt:lpstr>
      <vt:lpstr>Lab: Commit Your Work</vt:lpstr>
      <vt:lpstr>Questions</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1915</cp:revision>
  <cp:lastPrinted>2015-02-07T23:49:10Z</cp:lastPrinted>
  <dcterms:created xsi:type="dcterms:W3CDTF">2012-09-13T17:36:07Z</dcterms:created>
  <dcterms:modified xsi:type="dcterms:W3CDTF">2015-09-28T16:35:52Z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